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1" r:id="rId3"/>
    <p:sldMasterId id="2147483653" r:id="rId4"/>
    <p:sldMasterId id="2147483655" r:id="rId5"/>
    <p:sldMasterId id="2147483657" r:id="rId6"/>
    <p:sldMasterId id="2147483659" r:id="rId7"/>
    <p:sldMasterId id="2147483661" r:id="rId8"/>
    <p:sldMasterId id="2147483665" r:id="rId9"/>
  </p:sldMasterIdLst>
  <p:notesMasterIdLst>
    <p:notesMasterId r:id="rId11"/>
  </p:notesMasterIdLst>
  <p:handoutMasterIdLst>
    <p:handoutMasterId r:id="rId36"/>
  </p:handoutMasterIdLst>
  <p:sldIdLst>
    <p:sldId id="332" r:id="rId10"/>
    <p:sldId id="298" r:id="rId12"/>
    <p:sldId id="258" r:id="rId13"/>
    <p:sldId id="259" r:id="rId14"/>
    <p:sldId id="299" r:id="rId15"/>
    <p:sldId id="301" r:id="rId16"/>
    <p:sldId id="340" r:id="rId17"/>
    <p:sldId id="375" r:id="rId18"/>
    <p:sldId id="380" r:id="rId19"/>
    <p:sldId id="374" r:id="rId20"/>
    <p:sldId id="376" r:id="rId21"/>
    <p:sldId id="377" r:id="rId22"/>
    <p:sldId id="362" r:id="rId23"/>
    <p:sldId id="365" r:id="rId24"/>
    <p:sldId id="364" r:id="rId25"/>
    <p:sldId id="381" r:id="rId26"/>
    <p:sldId id="382" r:id="rId27"/>
    <p:sldId id="304" r:id="rId28"/>
    <p:sldId id="307" r:id="rId29"/>
    <p:sldId id="361" r:id="rId30"/>
    <p:sldId id="351" r:id="rId31"/>
    <p:sldId id="366" r:id="rId32"/>
    <p:sldId id="368" r:id="rId33"/>
    <p:sldId id="276" r:id="rId34"/>
    <p:sldId id="306" r:id="rId35"/>
  </p:sldIdLst>
  <p:sldSz cx="12192000" cy="6858000"/>
  <p:notesSz cx="6858000" cy="9144000"/>
  <p:embeddedFontLst>
    <p:embeddedFont>
      <p:font typeface="微软雅黑" panose="020B0503020204020204" pitchFamily="34" charset="-122"/>
      <p:regular r:id="rId40"/>
    </p:embeddedFont>
    <p:embeddedFont>
      <p:font typeface="方正粗黑宋简体" panose="02000000000000000000" charset="-122"/>
      <p:regular r:id="rId41"/>
    </p:embeddedFont>
    <p:embeddedFont>
      <p:font typeface="黑体" panose="02010609060101010101" charset="-122"/>
      <p:regular r:id="rId42"/>
    </p:embeddedFont>
    <p:embeddedFont>
      <p:font typeface="Cambria Math" panose="02040503050406030204" charset="0"/>
      <p:regular r:id="rId43"/>
    </p:embeddedFont>
    <p:embeddedFont>
      <p:font typeface="等线" panose="02010600030101010101" charset="-122"/>
      <p:regular r:id="rId44"/>
    </p:embeddedFont>
    <p:embeddedFont>
      <p:font typeface="等线 Light" panose="02010600030101010101" charset="-122"/>
      <p:regular r:id="rId45"/>
    </p:embeddedFont>
    <p:embeddedFont>
      <p:font typeface="Calibri" panose="020F0502020204030204" charset="0"/>
      <p:regular r:id="rId46"/>
      <p:bold r:id="rId47"/>
      <p:italic r:id="rId48"/>
      <p:boldItalic r:id="rId49"/>
    </p:embeddedFont>
  </p:embeddedFontLst>
  <p:custDataLst>
    <p:tags r:id="rId5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55A6"/>
    <a:srgbClr val="EA7A0C"/>
    <a:srgbClr val="F4C57A"/>
    <a:srgbClr val="E81818"/>
    <a:srgbClr val="F38417"/>
    <a:srgbClr val="F6952C"/>
    <a:srgbClr val="F0820C"/>
    <a:srgbClr val="867676"/>
    <a:srgbClr val="887875"/>
    <a:srgbClr val="EEEB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5" autoAdjust="0"/>
    <p:restoredTop sz="94660"/>
  </p:normalViewPr>
  <p:slideViewPr>
    <p:cSldViewPr snapToGrid="0">
      <p:cViewPr>
        <p:scale>
          <a:sx n="50" d="100"/>
          <a:sy n="50" d="100"/>
        </p:scale>
        <p:origin x="364" y="3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0" Type="http://schemas.openxmlformats.org/officeDocument/2006/relationships/tags" Target="tags/tag5.xml"/><Relationship Id="rId5" Type="http://schemas.openxmlformats.org/officeDocument/2006/relationships/slideMaster" Target="slideMasters/slideMaster4.xml"/><Relationship Id="rId49" Type="http://schemas.openxmlformats.org/officeDocument/2006/relationships/font" Target="fonts/font10.fntdata"/><Relationship Id="rId48" Type="http://schemas.openxmlformats.org/officeDocument/2006/relationships/font" Target="fonts/font9.fntdata"/><Relationship Id="rId47" Type="http://schemas.openxmlformats.org/officeDocument/2006/relationships/font" Target="fonts/font8.fntdata"/><Relationship Id="rId46" Type="http://schemas.openxmlformats.org/officeDocument/2006/relationships/font" Target="fonts/font7.fntdata"/><Relationship Id="rId45" Type="http://schemas.openxmlformats.org/officeDocument/2006/relationships/font" Target="fonts/font6.fntdata"/><Relationship Id="rId44" Type="http://schemas.openxmlformats.org/officeDocument/2006/relationships/font" Target="fonts/font5.fntdata"/><Relationship Id="rId43" Type="http://schemas.openxmlformats.org/officeDocument/2006/relationships/font" Target="fonts/font4.fntdata"/><Relationship Id="rId42" Type="http://schemas.openxmlformats.org/officeDocument/2006/relationships/font" Target="fonts/font3.fntdata"/><Relationship Id="rId41" Type="http://schemas.openxmlformats.org/officeDocument/2006/relationships/font" Target="fonts/font2.fntdata"/><Relationship Id="rId40" Type="http://schemas.openxmlformats.org/officeDocument/2006/relationships/font" Target="fonts/font1.fntdata"/><Relationship Id="rId4" Type="http://schemas.openxmlformats.org/officeDocument/2006/relationships/slideMaster" Target="slideMasters/slideMaster3.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handoutMaster" Target="handoutMasters/handoutMaster1.xml"/><Relationship Id="rId35" Type="http://schemas.openxmlformats.org/officeDocument/2006/relationships/slide" Target="slides/slide25.xml"/><Relationship Id="rId34" Type="http://schemas.openxmlformats.org/officeDocument/2006/relationships/slide" Target="slides/slide24.xml"/><Relationship Id="rId33" Type="http://schemas.openxmlformats.org/officeDocument/2006/relationships/slide" Target="slides/slide23.xml"/><Relationship Id="rId32" Type="http://schemas.openxmlformats.org/officeDocument/2006/relationships/slide" Target="slides/slide22.xml"/><Relationship Id="rId31" Type="http://schemas.openxmlformats.org/officeDocument/2006/relationships/slide" Target="slides/slide21.xml"/><Relationship Id="rId30" Type="http://schemas.openxmlformats.org/officeDocument/2006/relationships/slide" Target="slides/slide20.xml"/><Relationship Id="rId3" Type="http://schemas.openxmlformats.org/officeDocument/2006/relationships/slideMaster" Target="slideMasters/slideMaster2.xml"/><Relationship Id="rId29" Type="http://schemas.openxmlformats.org/officeDocument/2006/relationships/slide" Target="slides/slide19.xml"/><Relationship Id="rId28" Type="http://schemas.openxmlformats.org/officeDocument/2006/relationships/slide" Target="slides/slide18.xml"/><Relationship Id="rId27" Type="http://schemas.openxmlformats.org/officeDocument/2006/relationships/slide" Target="slides/slide17.xml"/><Relationship Id="rId26" Type="http://schemas.openxmlformats.org/officeDocument/2006/relationships/slide" Target="slides/slide16.xml"/><Relationship Id="rId25" Type="http://schemas.openxmlformats.org/officeDocument/2006/relationships/slide" Target="slides/slide15.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slide" Target="slides/slide1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 Type="http://schemas.openxmlformats.org/officeDocument/2006/relationships/slide" Target="slides/slide4.xml"/><Relationship Id="rId13" Type="http://schemas.openxmlformats.org/officeDocument/2006/relationships/slide" Target="slides/slide3.xml"/><Relationship Id="rId12" Type="http://schemas.openxmlformats.org/officeDocument/2006/relationships/slide" Target="slides/slide2.xml"/><Relationship Id="rId11" Type="http://schemas.openxmlformats.org/officeDocument/2006/relationships/notesMaster" Target="notesMasters/notesMaster1.xml"/><Relationship Id="rId10" Type="http://schemas.openxmlformats.org/officeDocument/2006/relationships/slide" Target="slides/slide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AE7F24-8D84-4BD5-8D55-07F6D0ACC91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F9C0F3-A26D-47D7-A60D-08D015A1B68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F0E9943-F2FC-4B95-AA6A-F0785E5291F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52962ED-E5E0-4E4F-B733-85D0B9BAD1B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2_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838200" y="6356350"/>
            <a:ext cx="2743200" cy="365125"/>
          </a:xfrm>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49AE70B2-8BF9-45C0-BB95-33D1B9D3A854}" type="slidenum">
              <a:rPr lang="zh-CN" altLang="en-US" smtClean="0"/>
            </a:fld>
            <a:endParaRPr lang="zh-CN" altLang="en-US"/>
          </a:p>
        </p:txBody>
      </p:sp>
      <p:sp>
        <p:nvSpPr>
          <p:cNvPr id="8" name="矩形 7"/>
          <p:cNvSpPr/>
          <p:nvPr userDrawn="1"/>
        </p:nvSpPr>
        <p:spPr>
          <a:xfrm>
            <a:off x="-635" y="0"/>
            <a:ext cx="12193270" cy="41097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635" y="4109720"/>
            <a:ext cx="12193905" cy="2747645"/>
          </a:xfrm>
          <a:prstGeom prst="rect">
            <a:avLst/>
          </a:prstGeom>
          <a:solidFill>
            <a:srgbClr val="F29E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46405" y="429260"/>
            <a:ext cx="11138535" cy="6149975"/>
          </a:xfrm>
          <a:prstGeom prst="rect">
            <a:avLst/>
          </a:prstGeom>
          <a:solidFill>
            <a:schemeClr val="bg1"/>
          </a:solidFill>
          <a:ln w="12700"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userDrawn="1"/>
        </p:nvSpPr>
        <p:spPr>
          <a:xfrm>
            <a:off x="11090275" y="279717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userDrawn="1"/>
        </p:nvSpPr>
        <p:spPr>
          <a:xfrm rot="9420000">
            <a:off x="67310" y="34099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2286635" y="991235"/>
            <a:ext cx="7832725" cy="834390"/>
          </a:xfrm>
          <a:prstGeom prst="rect">
            <a:avLst/>
          </a:prstGeom>
        </p:spPr>
        <p:txBody>
          <a:bodyPr wrap="square">
            <a:spAutoFit/>
          </a:bodyPr>
          <a:lstStyle/>
          <a:p>
            <a:pPr algn="dist">
              <a:lnSpc>
                <a:spcPct val="151000"/>
              </a:lnSpc>
              <a:spcBef>
                <a:spcPct val="20000"/>
              </a:spcBef>
              <a:buClr>
                <a:schemeClr val="hlink"/>
              </a:buClr>
              <a:buSzPct val="80000"/>
              <a:buFont typeface="Arial" panose="020B0604020202020204" pitchFamily="34" charset="0"/>
              <a:buNone/>
              <a:defRPr/>
            </a:pPr>
            <a:r>
              <a:rPr lang="en-US" altLang="zh-CN" sz="3200" b="1" dirty="0">
                <a:solidFill>
                  <a:schemeClr val="tx1"/>
                </a:solidFill>
                <a:cs typeface="+mn-ea"/>
                <a:sym typeface="+mn-lt"/>
              </a:rPr>
              <a:t>2025 </a:t>
            </a:r>
            <a:r>
              <a:rPr lang="zh-CN" altLang="en-US" sz="3200" b="1" dirty="0">
                <a:solidFill>
                  <a:schemeClr val="tx1"/>
                </a:solidFill>
                <a:cs typeface="+mn-ea"/>
                <a:sym typeface="+mn-lt"/>
              </a:rPr>
              <a:t>中考宝典·考点专项突破·英语课件</a:t>
            </a:r>
            <a:endParaRPr lang="zh-CN" altLang="en-US" sz="3200" b="1" dirty="0">
              <a:solidFill>
                <a:schemeClr val="tx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6.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7.xml"/></Relationships>
</file>

<file path=ppt/slideMasters/_rels/slideMaster7.xml.rels><?xml version="1.0" encoding="UTF-8" standalone="yes"?>
<Relationships xmlns="http://schemas.openxmlformats.org/package/2006/relationships"><Relationship Id="rId4" Type="http://schemas.openxmlformats.org/officeDocument/2006/relationships/theme" Target="../theme/theme7.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8.xml.rels><?xml version="1.0" encoding="UTF-8" standalone="yes"?>
<Relationships xmlns="http://schemas.openxmlformats.org/package/2006/relationships"><Relationship Id="rId4" Type="http://schemas.openxmlformats.org/officeDocument/2006/relationships/theme" Target="../theme/theme8.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blipFill>
            <a:blip r:embed="rId3" cstate="hq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rgbClr val="F4C57A"/>
                </a:solidFill>
                <a:latin typeface="微软雅黑" panose="020B0503020204020204" pitchFamily="34" charset="-122"/>
                <a:ea typeface="微软雅黑" panose="020B0503020204020204" pitchFamily="34" charset="-122"/>
              </a:rPr>
              <a:t>教学分析</a:t>
            </a:r>
            <a:endParaRPr lang="zh-CN" altLang="en-US" sz="2400" dirty="0">
              <a:solidFill>
                <a:srgbClr val="F4C57A"/>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621209" y="460601"/>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4"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92323" y="1902123"/>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rgbClr val="F4C57A"/>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rgbClr val="F4C57A"/>
              </a:solidFill>
              <a:latin typeface="微软雅黑" panose="020B0503020204020204" pitchFamily="34" charset="-122"/>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56"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18017" y="3343646"/>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8"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49914" y="4785169"/>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60"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1.xml"/><Relationship Id="rId2" Type="http://schemas.openxmlformats.org/officeDocument/2006/relationships/image" Target="../media/image15.png"/><Relationship Id="rId1" Type="http://schemas.openxmlformats.org/officeDocument/2006/relationships/image" Target="../media/image14.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1.xml"/><Relationship Id="rId2" Type="http://schemas.openxmlformats.org/officeDocument/2006/relationships/image" Target="../media/image17.png"/><Relationship Id="rId1"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1.xml"/><Relationship Id="rId1" Type="http://schemas.openxmlformats.org/officeDocument/2006/relationships/image" Target="../media/image18.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1.xml"/><Relationship Id="rId2" Type="http://schemas.openxmlformats.org/officeDocument/2006/relationships/image" Target="../media/image20.png"/><Relationship Id="rId1" Type="http://schemas.openxmlformats.org/officeDocument/2006/relationships/image" Target="../media/image19.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1.xml"/><Relationship Id="rId2" Type="http://schemas.openxmlformats.org/officeDocument/2006/relationships/image" Target="../media/image22.png"/><Relationship Id="rId1"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1.xml"/><Relationship Id="rId1"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1.xml"/><Relationship Id="rId1" Type="http://schemas.openxmlformats.org/officeDocument/2006/relationships/image" Target="../media/image2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3.xml"/><Relationship Id="rId2" Type="http://schemas.openxmlformats.org/officeDocument/2006/relationships/image" Target="../media/image26.png"/><Relationship Id="rId1"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1.xml"/><Relationship Id="rId1" Type="http://schemas.openxmlformats.org/officeDocument/2006/relationships/image" Target="../media/image27.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11.xml"/><Relationship Id="rId4" Type="http://schemas.openxmlformats.org/officeDocument/2006/relationships/image" Target="../media/image31.png"/><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28.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11.xml"/><Relationship Id="rId2" Type="http://schemas.openxmlformats.org/officeDocument/2006/relationships/image" Target="../media/image33.png"/><Relationship Id="rId1" Type="http://schemas.openxmlformats.org/officeDocument/2006/relationships/image" Target="../media/image32.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image" Target="../media/image34.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1.xml"/><Relationship Id="rId1" Type="http://schemas.openxmlformats.org/officeDocument/2006/relationships/image" Target="../media/image3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1.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1.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3.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1.xml"/><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1.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13" name="文本框 12"/>
          <p:cNvSpPr txBox="1"/>
          <p:nvPr/>
        </p:nvSpPr>
        <p:spPr>
          <a:xfrm>
            <a:off x="3361690" y="3613785"/>
            <a:ext cx="5923280" cy="583565"/>
          </a:xfrm>
          <a:prstGeom prst="rect">
            <a:avLst/>
          </a:prstGeom>
          <a:noFill/>
        </p:spPr>
        <p:txBody>
          <a:bodyPr wrap="square" rtlCol="0">
            <a:spAutoFit/>
          </a:bodyPr>
          <a:p>
            <a:pPr algn="dist"/>
            <a:r>
              <a:rPr lang="zh-CN" altLang="en-US" sz="3200">
                <a:solidFill>
                  <a:schemeClr val="tx1">
                    <a:lumMod val="75000"/>
                    <a:lumOff val="25000"/>
                  </a:schemeClr>
                </a:solidFill>
                <a:latin typeface="黑体" panose="02010609060101010101" charset="-122"/>
                <a:ea typeface="黑体" panose="02010609060101010101" charset="-122"/>
              </a:rPr>
              <a:t>广西普通高中学业水平考试</a:t>
            </a:r>
            <a:endParaRPr lang="zh-CN" altLang="en-US" sz="3200">
              <a:solidFill>
                <a:schemeClr val="tx1">
                  <a:lumMod val="75000"/>
                  <a:lumOff val="25000"/>
                </a:schemeClr>
              </a:solidFill>
              <a:latin typeface="黑体" panose="02010609060101010101" charset="-122"/>
              <a:ea typeface="黑体" panose="02010609060101010101"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p>
            <a:pPr algn="dist"/>
            <a:r>
              <a:rPr lang="zh-CN" altLang="en-US" sz="4800" b="1">
                <a:solidFill>
                  <a:schemeClr val="tx1">
                    <a:lumMod val="75000"/>
                    <a:lumOff val="25000"/>
                  </a:schemeClr>
                </a:solidFill>
                <a:latin typeface="宋体" panose="02010600030101010101" pitchFamily="2" charset="-122"/>
                <a:ea typeface="宋体" panose="02010600030101010101" pitchFamily="2" charset="-122"/>
              </a:rPr>
              <a:t>训练指导</a:t>
            </a:r>
            <a:endParaRPr lang="zh-CN" altLang="en-US" sz="4800" b="1">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流程图: 终止 32"/>
          <p:cNvSpPr/>
          <p:nvPr/>
        </p:nvSpPr>
        <p:spPr>
          <a:xfrm>
            <a:off x="5336540" y="5536565"/>
            <a:ext cx="1973580" cy="77533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b="1">
                <a:solidFill>
                  <a:schemeClr val="tx1">
                    <a:lumMod val="75000"/>
                    <a:lumOff val="25000"/>
                  </a:schemeClr>
                </a:solidFill>
                <a:latin typeface="黑体" panose="02010609060101010101" charset="-122"/>
                <a:ea typeface="黑体" panose="02010609060101010101" charset="-122"/>
              </a:rPr>
              <a:t>物理</a:t>
            </a:r>
            <a:endParaRPr lang="zh-CN" altLang="en-US" sz="3600" b="1">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rPr>
              <a:t>2</a:t>
            </a:r>
            <a:endPar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81355" y="3068320"/>
            <a:ext cx="10875645" cy="1198880"/>
          </a:xfrm>
          <a:prstGeom prst="rect">
            <a:avLst/>
          </a:prstGeom>
        </p:spPr>
        <p:txBody>
          <a:bodyPr wrap="square">
            <a:spAutoFit/>
          </a:bodyPr>
          <a:lstStyle/>
          <a:p>
            <a:pPr algn="ct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rPr>
              <a:t>电功和电热的认知</a:t>
            </a:r>
            <a:endPar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391795" y="1403350"/>
                <a:ext cx="11334750" cy="387604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电功和电功率</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电功的定义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导体中的恒定电场对自由电荷的电场力所做的功。</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电功的公式</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𝑞𝑈</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𝐼𝑈</m:t>
                    </m:r>
                    <m:r>
                      <a:rPr lang="en-US" altLang="zh-CN" sz="2800" i="1">
                        <a:solidFill>
                          <a:schemeClr val="tx1"/>
                        </a:solidFill>
                        <a:uFillTx/>
                        <a:latin typeface="Cambria Math" panose="02040503050406030204" charset="0"/>
                        <a:ea typeface="宋体" panose="02010600030101010101" pitchFamily="2" charset="-122"/>
                        <a:cs typeface="Cambria Math" panose="02040503050406030204" charset="0"/>
                      </a:rPr>
                      <m:t>𝑡</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适用于任何电路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电功的实质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电流做功的实质是电能转化成其他形式能的过程。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电功率的定义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单位时间内电流所做的功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表示电流做功的快慢。</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(5)</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电功率的公式</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适用于任何电路</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25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391795" y="1403350"/>
                <a:ext cx="11334750" cy="3876040"/>
              </a:xfrm>
              <a:prstGeom prst="rect">
                <a:avLst/>
              </a:prstGeom>
              <a:blipFill rotWithShape="1">
                <a:blip r:embed="rId1"/>
                <a:stretch>
                  <a:fillRect b="-14024"/>
                </a:stretch>
              </a:blipFill>
            </p:spPr>
            <p:txBody>
              <a:bodyPr/>
              <a:lstStyle/>
              <a:p>
                <a:r>
                  <a:rPr lang="zh-CN" altLang="en-US">
                    <a:noFill/>
                  </a:rPr>
                  <a:t> </a:t>
                </a:r>
              </a:p>
            </p:txBody>
          </p:sp>
        </mc:Fallback>
      </mc:AlternateContent>
      <p:sp>
        <p:nvSpPr>
          <p:cNvPr id="32" name="文本框 31"/>
          <p:cNvSpPr txBox="1"/>
          <p:nvPr/>
        </p:nvSpPr>
        <p:spPr>
          <a:xfrm>
            <a:off x="523875" y="565150"/>
            <a:ext cx="566674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电功和电热的解读</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1360" name="IM 1360"/>
          <p:cNvPicPr/>
          <p:nvPr/>
        </p:nvPicPr>
        <p:blipFill>
          <a:blip r:embed="rId2"/>
          <a:srcRect l="5578" t="-9036" r="5249"/>
          <a:stretch>
            <a:fillRect/>
          </a:stretch>
        </p:blipFill>
        <p:spPr>
          <a:xfrm>
            <a:off x="4080510" y="4693920"/>
            <a:ext cx="1410970" cy="689610"/>
          </a:xfrm>
          <a:prstGeom prst="rect">
            <a:avLst/>
          </a:prstGeom>
        </p:spPr>
      </p:pic>
    </p:spTree>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84860" y="514985"/>
                <a:ext cx="10751185" cy="625856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热量和热功率</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焦耳热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电流通过导体产生的热量跟电流的二次方成正比</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跟导体的电阻及通电时间成正比</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表达式为</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𝑄</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𝐼</m:t>
                    </m:r>
                    <m:r>
                      <a:rPr lang="en-US" altLang="zh-CN" sz="2800" i="1">
                        <a:latin typeface="Cambria Math" panose="02040503050406030204" charset="0"/>
                        <a:ea typeface="微软雅黑" panose="020B0503020204020204" pitchFamily="34" charset="-122"/>
                        <a:cs typeface="Cambria Math" panose="02040503050406030204" charset="0"/>
                      </a:rPr>
                      <m:t>²</m:t>
                    </m:r>
                    <m:r>
                      <a:rPr lang="en-US" altLang="zh-CN" sz="2800" i="1">
                        <a:latin typeface="Cambria Math" panose="02040503050406030204" charset="0"/>
                        <a:ea typeface="宋体" panose="02010600030101010101" pitchFamily="2" charset="-122"/>
                        <a:cs typeface="Cambria Math" panose="02040503050406030204" charset="0"/>
                      </a:rPr>
                      <m:t>𝑅𝑡</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热功率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单位时间内的发热量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表达式为</a:t>
                </a:r>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额定功率和实际功率</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用电器在额定电压下正常工作</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用电器的实际功率等于额定功率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即</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实</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额</m:t>
                    </m:r>
                  </m:oMath>
                </a14:m>
                <a:r>
                  <a:rPr lang="zh-CN" altLang="en-US"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用电器的工作电压不一定等于额定电压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用电器的实际功率不一定等于额定功率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若</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𝑈</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实</m:t>
                    </m:r>
                    <m:r>
                      <a:rPr lang="en-US" altLang="zh-CN" sz="2800" i="1">
                        <a:latin typeface="Cambria Math" panose="02040503050406030204" charset="0"/>
                        <a:ea typeface="宋体" panose="02010600030101010101" pitchFamily="2" charset="-122"/>
                        <a:cs typeface="Cambria Math" panose="02040503050406030204" charset="0"/>
                      </a:rPr>
                      <m:t>&gt;</m:t>
                    </m:r>
                    <m:r>
                      <a:rPr lang="en-US" altLang="zh-CN" sz="2800" i="1">
                        <a:latin typeface="Cambria Math" panose="02040503050406030204" charset="0"/>
                        <a:ea typeface="宋体" panose="02010600030101010101" pitchFamily="2" charset="-122"/>
                        <a:cs typeface="Cambria Math" panose="02040503050406030204" charset="0"/>
                      </a:rPr>
                      <m:t>𝑈</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额</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则</m:t>
                    </m:r>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实</m:t>
                    </m:r>
                    <m:r>
                      <a:rPr lang="en-US" altLang="zh-CN" sz="2800" i="1">
                        <a:latin typeface="Cambria Math" panose="02040503050406030204" charset="0"/>
                        <a:ea typeface="宋体" panose="02010600030101010101" pitchFamily="2" charset="-122"/>
                        <a:cs typeface="Cambria Math" panose="02040503050406030204" charset="0"/>
                      </a:rPr>
                      <m:t>&gt;</m:t>
                    </m:r>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额</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用电器可能被烧坏。</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84860" y="514985"/>
                <a:ext cx="10751185" cy="6258560"/>
              </a:xfrm>
              <a:prstGeom prst="rect">
                <a:avLst/>
              </a:prstGeom>
              <a:blipFill rotWithShape="1">
                <a:blip r:embed="rId1"/>
                <a:stretch>
                  <a:fillRect/>
                </a:stretch>
              </a:blipFill>
            </p:spPr>
            <p:txBody>
              <a:bodyPr/>
              <a:lstStyle/>
              <a:p>
                <a:r>
                  <a:rPr lang="zh-CN" altLang="en-US">
                    <a:noFill/>
                  </a:rPr>
                  <a:t> </a:t>
                </a:r>
              </a:p>
            </p:txBody>
          </p:sp>
        </mc:Fallback>
      </mc:AlternateContent>
      <p:pic>
        <p:nvPicPr>
          <p:cNvPr id="1362" name="IM 1362"/>
          <p:cNvPicPr/>
          <p:nvPr/>
        </p:nvPicPr>
        <p:blipFill>
          <a:blip r:embed="rId2"/>
          <a:stretch>
            <a:fillRect/>
          </a:stretch>
        </p:blipFill>
        <p:spPr>
          <a:xfrm>
            <a:off x="8439150" y="2542540"/>
            <a:ext cx="903605" cy="642620"/>
          </a:xfrm>
          <a:prstGeom prst="rect">
            <a:avLst/>
          </a:prstGeom>
        </p:spPr>
      </p:pic>
    </p:spTree>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388620" y="753110"/>
                <a:ext cx="11414760" cy="587502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电功和电热比较</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电功是指输入某段电路的全部电能或这段电路上消耗的全部电能</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𝐼𝑈𝑡</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电热是指在这段电路上因发热而消耗的电能</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𝑄</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𝐼</m:t>
                    </m:r>
                    <m:r>
                      <a:rPr lang="en-US" altLang="zh-CN" sz="2800" i="1">
                        <a:latin typeface="Cambria Math" panose="02040503050406030204" charset="0"/>
                        <a:ea typeface="微软雅黑" panose="020B0503020204020204" pitchFamily="34" charset="-122"/>
                        <a:cs typeface="Cambria Math" panose="02040503050406030204" charset="0"/>
                      </a:rPr>
                      <m:t>²</m:t>
                    </m:r>
                    <m:r>
                      <a:rPr lang="en-US" altLang="zh-CN" sz="2800" i="1">
                        <a:latin typeface="Cambria Math" panose="02040503050406030204" charset="0"/>
                        <a:ea typeface="宋体" panose="02010600030101010101" pitchFamily="2" charset="-122"/>
                        <a:cs typeface="Cambria Math" panose="02040503050406030204" charset="0"/>
                      </a:rPr>
                      <m:t>𝑅𝑡</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在非纯电阻电路中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要注意区别电功和电热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注意应用能量守恒定律。</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电热</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𝑄</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𝐼</m:t>
                    </m:r>
                    <m:r>
                      <a:rPr lang="en-US" altLang="zh-CN" sz="2800" i="1">
                        <a:latin typeface="Cambria Math" panose="02040503050406030204" charset="0"/>
                        <a:ea typeface="微软雅黑" panose="020B0503020204020204" pitchFamily="34" charset="-122"/>
                        <a:cs typeface="Cambria Math" panose="02040503050406030204" charset="0"/>
                      </a:rPr>
                      <m:t>²</m:t>
                    </m:r>
                    <m:r>
                      <a:rPr lang="en-US" altLang="zh-CN" sz="2800" i="1">
                        <a:latin typeface="Cambria Math" panose="02040503050406030204" charset="0"/>
                        <a:ea typeface="宋体" panose="02010600030101010101" pitchFamily="2" charset="-122"/>
                        <a:cs typeface="Cambria Math" panose="02040503050406030204" charset="0"/>
                      </a:rPr>
                      <m:t>𝑅𝑡</m:t>
                    </m:r>
                  </m:oMath>
                </a14:m>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电动机消耗的电能</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𝐼𝑈𝑡</m:t>
                    </m:r>
                  </m:oMath>
                </a14:m>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由能量守恒定律得</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𝑄</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𝐸</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𝐸</m:t>
                    </m:r>
                  </m:oMath>
                </a14:m>
                <a:r>
                  <a:rPr lang="zh-CN" altLang="en-US" sz="2800">
                    <a:latin typeface="宋体" panose="02010600030101010101" pitchFamily="2" charset="-122"/>
                    <a:ea typeface="宋体" panose="02010600030101010101" pitchFamily="2" charset="-122"/>
                    <a:cs typeface="宋体" panose="02010600030101010101" pitchFamily="2" charset="-122"/>
                  </a:rPr>
                  <a:t>为其他形式的能</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这里是机械能。</a:t>
                </a:r>
                <a:r>
                  <a:rPr lang="en-US" altLang="en-US" sz="2800">
                    <a:latin typeface="宋体" panose="02010600030101010101" pitchFamily="2" charset="-122"/>
                    <a:ea typeface="宋体" panose="02010600030101010101" pitchFamily="2" charset="-122"/>
                    <a:cs typeface="宋体" panose="02010600030101010101" pitchFamily="2" charset="-122"/>
                  </a:rPr>
                  <a:t>④</a:t>
                </a:r>
                <a:r>
                  <a:rPr lang="zh-CN" altLang="en-US" sz="2800">
                    <a:latin typeface="宋体" panose="02010600030101010101" pitchFamily="2" charset="-122"/>
                    <a:ea typeface="宋体" panose="02010600030101010101" pitchFamily="2" charset="-122"/>
                    <a:cs typeface="宋体" panose="02010600030101010101" pitchFamily="2" charset="-122"/>
                  </a:rPr>
                  <a:t>对电动机来说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输入的总功率</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入</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𝑈𝐼</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发热的功率</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热</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𝐼</m:t>
                    </m:r>
                    <m:r>
                      <a:rPr lang="en-US" altLang="zh-CN" sz="2800" i="1">
                        <a:latin typeface="Cambria Math" panose="02040503050406030204" charset="0"/>
                        <a:ea typeface="微软雅黑" panose="020B0503020204020204" pitchFamily="34" charset="-122"/>
                        <a:cs typeface="Cambria Math" panose="02040503050406030204" charset="0"/>
                      </a:rPr>
                      <m:t>²</m:t>
                    </m:r>
                    <m:r>
                      <a:rPr lang="en-US" altLang="zh-CN" sz="2800" i="1">
                        <a:latin typeface="Cambria Math" panose="02040503050406030204" charset="0"/>
                        <a:ea typeface="宋体" panose="02010600030101010101" pitchFamily="2" charset="-122"/>
                        <a:cs typeface="Cambria Math" panose="02040503050406030204" charset="0"/>
                      </a:rPr>
                      <m:t>𝑅</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输出的功率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即机械功率</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机</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入</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热</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𝐼𝑈</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𝐼</m:t>
                    </m:r>
                    <m:r>
                      <a:rPr lang="en-US" altLang="zh-CN" sz="2800" i="1">
                        <a:latin typeface="Cambria Math" panose="02040503050406030204" charset="0"/>
                        <a:ea typeface="微软雅黑" panose="020B0503020204020204" pitchFamily="34" charset="-122"/>
                        <a:cs typeface="Cambria Math" panose="02040503050406030204" charset="0"/>
                      </a:rPr>
                      <m:t>²</m:t>
                    </m:r>
                    <m:r>
                      <a:rPr lang="en-US" altLang="zh-CN" sz="2800" i="1">
                        <a:latin typeface="Cambria Math" panose="02040503050406030204" charset="0"/>
                        <a:ea typeface="宋体" panose="02010600030101010101" pitchFamily="2" charset="-122"/>
                        <a:cs typeface="Cambria Math" panose="02040503050406030204" charset="0"/>
                      </a:rPr>
                      <m:t>𝑅</m:t>
                    </m:r>
                    <m:r>
                      <a:rPr lang="en-US" altLang="zh-CN" sz="2800" i="1">
                        <a:latin typeface="Cambria Math" panose="02040503050406030204" charset="0"/>
                        <a:ea typeface="宋体" panose="02010600030101010101" pitchFamily="2" charset="-122"/>
                        <a:cs typeface="Cambria Math" panose="02040503050406030204" charset="0"/>
                      </a:rPr>
                      <m:t>。</m:t>
                    </m:r>
                  </m:oMath>
                </a14:m>
                <a:endParaRPr lang="zh-CN" altLang="en-US" sz="2800" i="1">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388620" y="753110"/>
                <a:ext cx="11414760" cy="5875020"/>
              </a:xfrm>
              <a:prstGeom prst="rect">
                <a:avLst/>
              </a:prstGeom>
              <a:blipFill rotWithShape="1">
                <a:blip r:embed="rId1"/>
                <a:stretch>
                  <a:fillRect b="-1038"/>
                </a:stretch>
              </a:blipFill>
            </p:spPr>
            <p:txBody>
              <a:bodyPr/>
              <a:lstStyle/>
              <a:p>
                <a:r>
                  <a:rPr lang="zh-CN" altLang="en-US">
                    <a:noFill/>
                  </a:rPr>
                  <a:t> </a:t>
                </a:r>
              </a:p>
            </p:txBody>
          </p:sp>
        </mc:Fallback>
      </mc:AlternateContent>
      <p:sp>
        <p:nvSpPr>
          <p:cNvPr id="32" name="文本框 31"/>
          <p:cNvSpPr txBox="1"/>
          <p:nvPr/>
        </p:nvSpPr>
        <p:spPr>
          <a:xfrm>
            <a:off x="1082675" y="205105"/>
            <a:ext cx="5666740" cy="548005"/>
          </a:xfrm>
          <a:prstGeom prst="rect">
            <a:avLst/>
          </a:prstGeom>
          <a:noFill/>
        </p:spPr>
        <p:txBody>
          <a:bodyPr wrap="square" rtlCol="0">
            <a:noAutofit/>
          </a:bodyPr>
          <a:p>
            <a:r>
              <a:rPr lang="zh-CN" altLang="en-US" sz="3200" b="1" dirty="0">
                <a:solidFill>
                  <a:srgbClr val="E81818"/>
                </a:solidFill>
                <a:latin typeface="黑体" panose="02010609060101010101" charset="-122"/>
                <a:ea typeface="黑体" panose="02010609060101010101" charset="-122"/>
                <a:cs typeface="黑体" panose="02010609060101010101" charset="-122"/>
              </a:rPr>
              <a:t>纯电阻和非纯电阻</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1676400"/>
            <a:ext cx="10647680" cy="525335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串联和并联的定义。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如图所示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把几个导体接入电路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这样的连接方式叫作串联。</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a:t>
            </a:r>
            <a:endParaRPr lang="en-US"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如图所示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把几个导体的一端连在一起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另一端也连在一起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然后把这两端接入电路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这样的连接方式叫作并联。</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784860" y="525780"/>
            <a:ext cx="566674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电阻的串联和并联</a:t>
            </a:r>
            <a:r>
              <a:rPr lang="en-US" altLang="zh-CN" sz="3200" b="1" dirty="0">
                <a:solidFill>
                  <a:srgbClr val="E81818"/>
                </a:solidFill>
                <a:latin typeface="黑体" panose="02010609060101010101" charset="-122"/>
                <a:ea typeface="黑体" panose="02010609060101010101" charset="-122"/>
                <a:cs typeface="黑体" panose="02010609060101010101" charset="-122"/>
              </a:rPr>
              <a:t>	</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7" name="图片 6"/>
          <p:cNvPicPr>
            <a:picLocks noChangeAspect="1"/>
          </p:cNvPicPr>
          <p:nvPr/>
        </p:nvPicPr>
        <p:blipFill>
          <a:blip r:embed="rId1"/>
          <a:stretch>
            <a:fillRect/>
          </a:stretch>
        </p:blipFill>
        <p:spPr>
          <a:xfrm>
            <a:off x="4467225" y="3338195"/>
            <a:ext cx="3124200" cy="180975"/>
          </a:xfrm>
          <a:prstGeom prst="rect">
            <a:avLst/>
          </a:prstGeom>
        </p:spPr>
      </p:pic>
      <p:pic>
        <p:nvPicPr>
          <p:cNvPr id="8" name="图片 7"/>
          <p:cNvPicPr>
            <a:picLocks noChangeAspect="1"/>
          </p:cNvPicPr>
          <p:nvPr/>
        </p:nvPicPr>
        <p:blipFill>
          <a:blip r:embed="rId2"/>
          <a:stretch>
            <a:fillRect/>
          </a:stretch>
        </p:blipFill>
        <p:spPr>
          <a:xfrm>
            <a:off x="5109845" y="5142865"/>
            <a:ext cx="1971675" cy="1171575"/>
          </a:xfrm>
          <a:prstGeom prst="rect">
            <a:avLst/>
          </a:prstGeom>
        </p:spPr>
      </p:pic>
    </p:spTree>
  </p:cSld>
  <p:clrMapOvr>
    <a:masterClrMapping/>
  </p:clrMapOvr>
  <p:transition spd="med">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556895"/>
            <a:ext cx="10336530" cy="792480"/>
          </a:xfrm>
          <a:prstGeom prst="rect">
            <a:avLst/>
          </a:prstGeom>
          <a:noFill/>
        </p:spPr>
        <p:txBody>
          <a:bodyPr wrap="square" rtlCol="0">
            <a:noAutofit/>
          </a:bodyPr>
          <a:p>
            <a:pPr algn="just">
              <a:lnSpc>
                <a:spcPct val="125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串联和并联的规律</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640715" y="1565275"/>
            <a:ext cx="10910570" cy="2660015"/>
          </a:xfrm>
          <a:prstGeom prst="rect">
            <a:avLst/>
          </a:prstGeom>
        </p:spPr>
      </p:pic>
      <p:pic>
        <p:nvPicPr>
          <p:cNvPr id="5" name="图片 4"/>
          <p:cNvPicPr>
            <a:picLocks noChangeAspect="1"/>
          </p:cNvPicPr>
          <p:nvPr/>
        </p:nvPicPr>
        <p:blipFill>
          <a:blip r:embed="rId2"/>
          <a:srcRect t="3357"/>
          <a:stretch>
            <a:fillRect/>
          </a:stretch>
        </p:blipFill>
        <p:spPr>
          <a:xfrm>
            <a:off x="695960" y="4225290"/>
            <a:ext cx="10822305" cy="1955800"/>
          </a:xfrm>
          <a:prstGeom prst="rect">
            <a:avLst/>
          </a:prstGeom>
        </p:spPr>
      </p:pic>
    </p:spTree>
  </p:cSld>
  <p:clrMapOvr>
    <a:masterClrMapping/>
  </p:clrMapOvr>
  <p:transition spd="med">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2" name="文本框 31"/>
          <p:cNvSpPr txBox="1"/>
          <p:nvPr/>
        </p:nvSpPr>
        <p:spPr>
          <a:xfrm>
            <a:off x="784860" y="681355"/>
            <a:ext cx="566674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电表改装原理</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1"/>
          <a:stretch>
            <a:fillRect/>
          </a:stretch>
        </p:blipFill>
        <p:spPr>
          <a:xfrm>
            <a:off x="594360" y="1951355"/>
            <a:ext cx="11003915" cy="3597275"/>
          </a:xfrm>
          <a:prstGeom prst="rect">
            <a:avLst/>
          </a:prstGeom>
        </p:spPr>
      </p:pic>
    </p:spTree>
  </p:cSld>
  <p:clrMapOvr>
    <a:masterClrMapping/>
  </p:clrMapOvr>
  <p:transition spd="med">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3" name="图片 2"/>
          <p:cNvPicPr>
            <a:picLocks noChangeAspect="1"/>
          </p:cNvPicPr>
          <p:nvPr/>
        </p:nvPicPr>
        <p:blipFill>
          <a:blip r:embed="rId1"/>
          <a:srcRect t="1751"/>
          <a:stretch>
            <a:fillRect/>
          </a:stretch>
        </p:blipFill>
        <p:spPr>
          <a:xfrm>
            <a:off x="588010" y="1557020"/>
            <a:ext cx="11128375" cy="4115435"/>
          </a:xfrm>
          <a:prstGeom prst="rect">
            <a:avLst/>
          </a:prstGeom>
        </p:spPr>
      </p:pic>
      <p:sp>
        <p:nvSpPr>
          <p:cNvPr id="4" name="文本框 3"/>
          <p:cNvSpPr txBox="1"/>
          <p:nvPr/>
        </p:nvSpPr>
        <p:spPr>
          <a:xfrm>
            <a:off x="10523220" y="1127125"/>
            <a:ext cx="1057275" cy="368300"/>
          </a:xfrm>
          <a:prstGeom prst="rect">
            <a:avLst/>
          </a:prstGeom>
          <a:noFill/>
        </p:spPr>
        <p:txBody>
          <a:bodyPr wrap="square" rtlCol="0">
            <a:spAutoFit/>
          </a:bodyPr>
          <a:p>
            <a:r>
              <a:rPr lang="zh-CN" altLang="en-US"/>
              <a:t>（</a:t>
            </a:r>
            <a:r>
              <a:rPr lang="zh-CN" altLang="en-US"/>
              <a:t>续表）</a:t>
            </a:r>
            <a:endParaRPr lang="zh-CN" altLang="en-US"/>
          </a:p>
        </p:txBody>
      </p:sp>
    </p:spTree>
  </p:cSld>
  <p:clrMapOvr>
    <a:masterClrMapping/>
  </p:clrMapOvr>
  <p:transition spd="med">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rPr>
              <a:t>3</a:t>
            </a:r>
            <a:endPar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967740" y="3068320"/>
            <a:ext cx="10467340" cy="1198880"/>
          </a:xfrm>
          <a:prstGeom prst="rect">
            <a:avLst/>
          </a:prstGeom>
        </p:spPr>
        <p:txBody>
          <a:bodyPr wrap="square">
            <a:spAutoFit/>
          </a:bodyPr>
          <a:lstStyle/>
          <a:p>
            <a:pPr algn="ctr"/>
            <a:r>
              <a:rPr lang="zh-CN" altLang="en-US" sz="7200" b="1" u="sng" dirty="0">
                <a:solidFill>
                  <a:schemeClr val="tx1"/>
                </a:solidFill>
                <a:latin typeface="黑体" panose="02010609060101010101" charset="-122"/>
                <a:ea typeface="黑体" panose="02010609060101010101" charset="-122"/>
                <a:cs typeface="黑体" panose="02010609060101010101" charset="-122"/>
                <a:sym typeface="+mn-ea"/>
              </a:rPr>
              <a:t>闭合电路的欧姆定律</a:t>
            </a:r>
            <a:endParaRPr lang="zh-CN" altLang="en-US" sz="7200" b="1" u="sng" dirty="0">
              <a:solidFill>
                <a:schemeClr val="tx1"/>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866775" y="1170940"/>
                <a:ext cx="10557510" cy="430974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电动势解读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意义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在不同的电源中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非静电力做功的本领不同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电动势是物理学中用来表明电源的这种特性的物理量。电动势越大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电路中每通过</a:t>
                </a:r>
                <a:r>
                  <a:rPr lang="en-US" altLang="zh-CN" sz="2800">
                    <a:latin typeface="Times New Roman" panose="02020603050405020304" charset="0"/>
                    <a:ea typeface="宋体" panose="02010600030101010101" pitchFamily="2" charset="-122"/>
                    <a:cs typeface="Times New Roman" panose="02020603050405020304" charset="0"/>
                  </a:rPr>
                  <a:t>1C</a:t>
                </a:r>
                <a:r>
                  <a:rPr lang="zh-CN" altLang="en-US" sz="2800">
                    <a:latin typeface="宋体" panose="02010600030101010101" pitchFamily="2" charset="-122"/>
                    <a:ea typeface="宋体" panose="02010600030101010101" pitchFamily="2" charset="-122"/>
                    <a:cs typeface="宋体" panose="02010600030101010101" pitchFamily="2" charset="-122"/>
                  </a:rPr>
                  <a:t>电量时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电源将其他形式的能转化为电能就越多。</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定义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电动势在数值上等于非静电力把单位正电荷从负极送到正极所做的功</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也就是非静电力的功与电荷量的比值。</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公式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如果移送电荷</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𝑞</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时非静电力所做的功为</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a:latin typeface="Cambria Math" panose="02040503050406030204" charset="0"/>
                        <a:ea typeface="宋体" panose="02010600030101010101" pitchFamily="2" charset="-122"/>
                        <a:cs typeface="Cambria Math" panose="02040503050406030204" charset="0"/>
                      </a:rPr>
                      <m:t> </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那么电动势</a:t>
                </a:r>
                <a:r>
                  <a:rPr lang="en-US" altLang="zh-CN" sz="2800" i="1">
                    <a:latin typeface="Times New Roman" panose="02020603050405020304" charset="0"/>
                    <a:ea typeface="宋体" panose="02010600030101010101" pitchFamily="2" charset="-122"/>
                    <a:cs typeface="Times New Roman" panose="02020603050405020304" charset="0"/>
                  </a:rPr>
                  <a:t>E</a:t>
                </a:r>
                <a:r>
                  <a:rPr lang="zh-CN" altLang="en-US" sz="2800">
                    <a:latin typeface="宋体" panose="02010600030101010101" pitchFamily="2" charset="-122"/>
                    <a:ea typeface="宋体" panose="02010600030101010101" pitchFamily="2" charset="-122"/>
                    <a:cs typeface="宋体" panose="02010600030101010101" pitchFamily="2" charset="-122"/>
                  </a:rPr>
                  <a:t>表示为</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866775" y="1170940"/>
                <a:ext cx="10557510" cy="4309745"/>
              </a:xfrm>
              <a:prstGeom prst="rect">
                <a:avLst/>
              </a:prstGeom>
              <a:blipFill rotWithShape="1">
                <a:blip r:embed="rId1"/>
                <a:stretch>
                  <a:fillRect b="-19876"/>
                </a:stretch>
              </a:blipFill>
            </p:spPr>
            <p:txBody>
              <a:bodyPr/>
              <a:lstStyle/>
              <a:p>
                <a:r>
                  <a:rPr lang="zh-CN" altLang="en-US">
                    <a:noFill/>
                  </a:rPr>
                  <a:t> </a:t>
                </a:r>
              </a:p>
            </p:txBody>
          </p:sp>
        </mc:Fallback>
      </mc:AlternateContent>
      <p:sp>
        <p:nvSpPr>
          <p:cNvPr id="2" name="文本框 1"/>
          <p:cNvSpPr txBox="1"/>
          <p:nvPr/>
        </p:nvSpPr>
        <p:spPr>
          <a:xfrm>
            <a:off x="784860" y="362585"/>
            <a:ext cx="626808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电源的电动势</a:t>
            </a:r>
            <a:r>
              <a:rPr lang="en-US" altLang="zh-CN" sz="3200" b="1" dirty="0">
                <a:solidFill>
                  <a:srgbClr val="E81818"/>
                </a:solidFill>
                <a:latin typeface="黑体" panose="02010609060101010101" charset="-122"/>
                <a:ea typeface="黑体" panose="02010609060101010101" charset="-122"/>
                <a:cs typeface="黑体" panose="02010609060101010101" charset="-122"/>
              </a:rPr>
              <a:t>	</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en-US" altLang="zh-CN"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1400" name="IM 1400"/>
          <p:cNvPicPr/>
          <p:nvPr/>
        </p:nvPicPr>
        <p:blipFill>
          <a:blip r:embed="rId2"/>
          <a:stretch>
            <a:fillRect/>
          </a:stretch>
        </p:blipFill>
        <p:spPr>
          <a:xfrm>
            <a:off x="2631440" y="5788660"/>
            <a:ext cx="895350" cy="646430"/>
          </a:xfrm>
          <a:prstGeom prst="rect">
            <a:avLst/>
          </a:prstGeom>
        </p:spPr>
      </p:pic>
    </p:spTree>
  </p:cSld>
  <p:clrMapOvr>
    <a:masterClrMapping/>
  </p:clrMapOvr>
  <p:transition spd="med">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478280" y="2265680"/>
            <a:ext cx="9265285" cy="1198880"/>
          </a:xfrm>
          <a:prstGeom prst="rect">
            <a:avLst/>
          </a:prstGeom>
          <a:noFill/>
        </p:spPr>
        <p:txBody>
          <a:bodyPr wrap="square" rtlCol="0">
            <a:spAutoFit/>
          </a:bodyPr>
          <a:p>
            <a:pPr algn="ct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必</a:t>
            </a:r>
            <a:r>
              <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  </a:t>
            </a: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修</a:t>
            </a:r>
            <a:r>
              <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  3</a:t>
            </a:r>
            <a:endPar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34" name="文本框 33"/>
          <p:cNvSpPr txBox="1"/>
          <p:nvPr/>
        </p:nvSpPr>
        <p:spPr>
          <a:xfrm>
            <a:off x="410210" y="4053840"/>
            <a:ext cx="11273790" cy="829945"/>
          </a:xfrm>
          <a:prstGeom prst="rect">
            <a:avLst/>
          </a:prstGeom>
          <a:noFill/>
        </p:spPr>
        <p:txBody>
          <a:bodyPr wrap="square" rtlCol="0">
            <a:spAutoFit/>
          </a:bodyPr>
          <a:p>
            <a:pPr algn="ctr"/>
            <a:r>
              <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二、电路及其应用</a:t>
            </a:r>
            <a:r>
              <a:rPr lang="en-US" altLang="zh-CN"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 </a:t>
            </a:r>
            <a:r>
              <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电能</a:t>
            </a:r>
            <a:r>
              <a:rPr lang="en-US" altLang="zh-CN"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 </a:t>
            </a:r>
            <a:r>
              <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能量守恒定律</a:t>
            </a:r>
            <a:endPar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643255" y="1193800"/>
                <a:ext cx="10789920" cy="448691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单位</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𝐸</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的单位与</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𝑈</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的单位相同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符号为</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m:rPr>
                        <m:sty m:val="p"/>
                      </m:rPr>
                      <a:rPr lang="en-US" altLang="zh-CN" sz="2800">
                        <a:latin typeface="Cambria Math" panose="02040503050406030204" charset="0"/>
                        <a:ea typeface="宋体" panose="02010600030101010101" pitchFamily="2" charset="-122"/>
                        <a:cs typeface="Cambria Math" panose="02040503050406030204" charset="0"/>
                      </a:rPr>
                      <m:t>V</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(5)</a:t>
                </a:r>
                <a:r>
                  <a:rPr lang="zh-CN" altLang="en-US" sz="2800">
                    <a:latin typeface="宋体" panose="02010600030101010101" pitchFamily="2" charset="-122"/>
                    <a:ea typeface="宋体" panose="02010600030101010101" pitchFamily="2" charset="-122"/>
                    <a:cs typeface="宋体" panose="02010600030101010101" pitchFamily="2" charset="-122"/>
                  </a:rPr>
                  <a:t>标量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电动势只有大小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没有方向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但是电源有正负极。</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(6)</a:t>
                </a:r>
                <a:r>
                  <a:rPr lang="zh-CN" altLang="en-US" sz="2800">
                    <a:latin typeface="宋体" panose="02010600030101010101" pitchFamily="2" charset="-122"/>
                    <a:ea typeface="宋体" panose="02010600030101010101" pitchFamily="2" charset="-122"/>
                    <a:cs typeface="宋体" panose="02010600030101010101" pitchFamily="2" charset="-122"/>
                  </a:rPr>
                  <a:t>决定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电动势由电源中非静电力的特性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电源本身</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决定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它取决于电池的正负极材料及电解液的化学性质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与电池的大小无关。</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(7)</a:t>
                </a:r>
                <a:r>
                  <a:rPr lang="zh-CN" altLang="en-US" sz="2800">
                    <a:latin typeface="宋体" panose="02010600030101010101" pitchFamily="2" charset="-122"/>
                    <a:ea typeface="宋体" panose="02010600030101010101" pitchFamily="2" charset="-122"/>
                    <a:cs typeface="宋体" panose="02010600030101010101" pitchFamily="2" charset="-122"/>
                  </a:rPr>
                  <a:t>内阻</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𝑟</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电源内部也是由导体组成的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所以也有电阻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电源内部的电阻叫作电源的内阻。把一根电阻不计的导线直接接在电源两端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为什么正负极电势不相等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就因为电源有内阻。</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643255" y="1193800"/>
                <a:ext cx="10789920" cy="4486910"/>
              </a:xfrm>
              <a:prstGeom prst="rect">
                <a:avLst/>
              </a:prstGeom>
              <a:blipFill rotWithShape="1">
                <a:blip r:embed="rId1"/>
                <a:stretch>
                  <a:fillRect b="-877"/>
                </a:stretch>
              </a:blipFill>
            </p:spPr>
            <p:txBody>
              <a:bodyPr/>
              <a:lstStyle/>
              <a:p>
                <a:r>
                  <a:rPr lang="zh-CN" altLang="en-US">
                    <a:noFill/>
                  </a:rPr>
                  <a:t> </a:t>
                </a:r>
              </a:p>
            </p:txBody>
          </p:sp>
        </mc:Fallback>
      </mc:AlternateContent>
    </p:spTree>
  </p:cSld>
  <p:clrMapOvr>
    <a:masterClrMapping/>
  </p:clrMapOvr>
  <p:transition spd="med">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03580" y="1534160"/>
            <a:ext cx="10815320" cy="458343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闭合电路的组成</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外电路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电源外面的电路。在外电路中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沿电流方向电势降低。</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内电路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电源内部的电路。在内电路中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沿电流方向电势升高。</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闭合电路欧姆定律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定律内容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闭合电路中的电流跟电源的电动势成正比</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跟内、外电阻之和成反比。</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p:cNvSpPr txBox="1"/>
          <p:nvPr/>
        </p:nvSpPr>
        <p:spPr>
          <a:xfrm>
            <a:off x="702945" y="582295"/>
            <a:ext cx="6268085" cy="548005"/>
          </a:xfrm>
          <a:prstGeom prst="rect">
            <a:avLst/>
          </a:prstGeom>
          <a:noFill/>
        </p:spPr>
        <p:txBody>
          <a:bodyPr wrap="square" rtlCol="0">
            <a:noAutofit/>
          </a:bodyPr>
          <a:p>
            <a:r>
              <a:rPr lang="en-US" sz="32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闭合欧姆定律</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695960" y="753110"/>
                <a:ext cx="10938510" cy="568198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公式表达</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只适用于纯电阻电路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𝐸</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𝑈</m:t>
                    </m:r>
                    <m:r>
                      <a:rPr lang="en-US" altLang="zh-CN" sz="2800" i="1" baseline="-25000">
                        <a:latin typeface="Cambria Math" panose="02040503050406030204" charset="0"/>
                        <a:ea typeface="宋体" panose="02010600030101010101" pitchFamily="2" charset="-122"/>
                        <a:cs typeface="Cambria Math" panose="02040503050406030204" charset="0"/>
                      </a:rPr>
                      <m:t>外</m:t>
                    </m:r>
                    <m:r>
                      <a:rPr lang="en-US"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𝐼𝑟</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适用于所有电路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其他形式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电势降落表达式</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𝐸</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𝑈</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外</m:t>
                    </m:r>
                    <m:r>
                      <a:rPr lang="en-US"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𝑈</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内</m:t>
                    </m:r>
                    <m:r>
                      <a:rPr lang="en-US" altLang="zh-CN" sz="2800" i="1">
                        <a:latin typeface="Cambria Math" panose="02040503050406030204" charset="0"/>
                        <a:ea typeface="宋体" panose="02010600030101010101" pitchFamily="2" charset="-122"/>
                        <a:cs typeface="Cambria Math" panose="02040503050406030204" charset="0"/>
                      </a:rPr>
                      <m:t>或</m:t>
                    </m:r>
                    <m:r>
                      <a:rPr lang="en-US" altLang="zh-CN" sz="2800" i="1">
                        <a:latin typeface="Cambria Math" panose="02040503050406030204" charset="0"/>
                        <a:ea typeface="宋体" panose="02010600030101010101" pitchFamily="2" charset="-122"/>
                        <a:cs typeface="Cambria Math" panose="02040503050406030204" charset="0"/>
                      </a:rPr>
                      <m:t>𝐸</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𝑈</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外</m:t>
                    </m:r>
                    <m:r>
                      <a:rPr lang="en-US"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𝐼𝑟</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能量表达式</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𝐸𝐼</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𝑈𝐼</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𝐼</m:t>
                    </m:r>
                    <m:r>
                      <a:rPr lang="en-US" altLang="zh-CN" sz="2800" i="1">
                        <a:latin typeface="Cambria Math" panose="02040503050406030204" charset="0"/>
                        <a:ea typeface="微软雅黑" panose="020B0503020204020204" pitchFamily="34" charset="-122"/>
                        <a:cs typeface="Cambria Math" panose="02040503050406030204" charset="0"/>
                      </a:rPr>
                      <m:t>²</m:t>
                    </m:r>
                    <m:r>
                      <a:rPr lang="en-US" altLang="zh-CN" sz="2800" i="1">
                        <a:latin typeface="Cambria Math" panose="02040503050406030204" charset="0"/>
                        <a:ea typeface="宋体" panose="02010600030101010101" pitchFamily="2" charset="-122"/>
                        <a:cs typeface="Cambria Math" panose="02040503050406030204" charset="0"/>
                      </a:rPr>
                      <m:t>𝑟</m:t>
                    </m:r>
                  </m:oMath>
                </a14:m>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路端电压与外电阻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9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普通情况</a:t>
                </a:r>
                <a:r>
                  <a:rPr lang="en-US" altLang="zh-CN" sz="2800">
                    <a:latin typeface="宋体" panose="02010600030101010101" pitchFamily="2" charset="-122"/>
                    <a:ea typeface="宋体" panose="02010600030101010101" pitchFamily="2" charset="-122"/>
                    <a:cs typeface="宋体" panose="02010600030101010101" pitchFamily="2" charset="-122"/>
                  </a:rPr>
                  <a:t>           ·        </a:t>
                </a:r>
                <a:r>
                  <a:rPr lang="zh-CN" altLang="en-US" sz="2800">
                    <a:latin typeface="宋体" panose="02010600030101010101" pitchFamily="2" charset="-122"/>
                    <a:ea typeface="宋体" panose="02010600030101010101" pitchFamily="2" charset="-122"/>
                    <a:cs typeface="宋体" panose="02010600030101010101" pitchFamily="2" charset="-122"/>
                  </a:rPr>
                  <a:t>当</a:t>
                </a:r>
                <a:r>
                  <a:rPr lang="en-US" altLang="zh-CN" sz="2800">
                    <a:latin typeface="Times New Roman" panose="02020603050405020304" charset="0"/>
                    <a:ea typeface="宋体" panose="02010600030101010101" pitchFamily="2" charset="-122"/>
                    <a:cs typeface="Times New Roman" panose="02020603050405020304" charset="0"/>
                  </a:rPr>
                  <a:t> </a:t>
                </a:r>
                <a:r>
                  <a:rPr lang="en-US" altLang="zh-CN" sz="2800" i="1">
                    <a:latin typeface="Times New Roman" panose="02020603050405020304" charset="0"/>
                    <a:ea typeface="宋体" panose="02010600030101010101" pitchFamily="2" charset="-122"/>
                    <a:cs typeface="Times New Roman" panose="02020603050405020304" charset="0"/>
                  </a:rPr>
                  <a:t>R</a:t>
                </a:r>
                <a:r>
                  <a:rPr lang="en-US" altLang="zh-CN" sz="2800">
                    <a:latin typeface="Times New Roman" panose="02020603050405020304" charset="0"/>
                    <a:ea typeface="宋体" panose="02010600030101010101" pitchFamily="2" charset="-122"/>
                    <a:cs typeface="Times New Roman" panose="02020603050405020304" charset="0"/>
                  </a:rPr>
                  <a:t> </a:t>
                </a:r>
                <a:r>
                  <a:rPr lang="zh-CN" altLang="en-US" sz="2800">
                    <a:latin typeface="宋体" panose="02010600030101010101" pitchFamily="2" charset="-122"/>
                    <a:ea typeface="宋体" panose="02010600030101010101" pitchFamily="2" charset="-122"/>
                    <a:cs typeface="宋体" panose="02010600030101010101" pitchFamily="2" charset="-122"/>
                  </a:rPr>
                  <a:t>增大时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Times New Roman" panose="02020603050405020304" charset="0"/>
                    <a:ea typeface="宋体" panose="02010600030101010101" pitchFamily="2" charset="-122"/>
                    <a:cs typeface="Times New Roman" panose="02020603050405020304" charset="0"/>
                  </a:rPr>
                  <a:t> </a:t>
                </a:r>
                <a:r>
                  <a:rPr lang="en-US" altLang="zh-CN" sz="2800" i="1">
                    <a:latin typeface="Times New Roman" panose="02020603050405020304" charset="0"/>
                    <a:ea typeface="宋体" panose="02010600030101010101" pitchFamily="2" charset="-122"/>
                    <a:cs typeface="Times New Roman" panose="02020603050405020304" charset="0"/>
                  </a:rPr>
                  <a:t>U</a:t>
                </a:r>
                <a:r>
                  <a:rPr lang="en-US" altLang="zh-CN" sz="2800">
                    <a:latin typeface="Times New Roman" panose="02020603050405020304" charset="0"/>
                    <a:ea typeface="宋体" panose="02010600030101010101" pitchFamily="2" charset="-122"/>
                    <a:cs typeface="Times New Roman" panose="02020603050405020304" charset="0"/>
                  </a:rPr>
                  <a:t> </a:t>
                </a:r>
                <a:r>
                  <a:rPr lang="zh-CN" altLang="en-US" sz="2800">
                    <a:latin typeface="宋体" panose="02010600030101010101" pitchFamily="2" charset="-122"/>
                    <a:ea typeface="宋体" panose="02010600030101010101" pitchFamily="2" charset="-122"/>
                    <a:cs typeface="宋体" panose="02010600030101010101" pitchFamily="2" charset="-122"/>
                  </a:rPr>
                  <a:t>增大。</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7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特殊情况</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当外电路断路时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zh-CN" sz="2800" i="1">
                    <a:latin typeface="Times New Roman" panose="02020603050405020304" charset="0"/>
                    <a:ea typeface="宋体" panose="02010600030101010101" pitchFamily="2" charset="-122"/>
                    <a:cs typeface="Times New Roman" panose="02020603050405020304" charset="0"/>
                  </a:rPr>
                  <a:t>I</a:t>
                </a:r>
                <a:r>
                  <a:rPr lang="en-US" altLang="zh-CN" sz="2800">
                    <a:latin typeface="Times New Roman" panose="02020603050405020304" charset="0"/>
                    <a:ea typeface="宋体" panose="02010600030101010101" pitchFamily="2" charset="-122"/>
                    <a:cs typeface="Times New Roman" panose="02020603050405020304" charset="0"/>
                  </a:rPr>
                  <a:t>=0,</a:t>
                </a:r>
                <a:r>
                  <a:rPr lang="en-US" altLang="zh-CN" sz="2800" i="1">
                    <a:latin typeface="Times New Roman" panose="02020603050405020304" charset="0"/>
                    <a:ea typeface="宋体" panose="02010600030101010101" pitchFamily="2" charset="-122"/>
                    <a:cs typeface="Times New Roman" panose="02020603050405020304" charset="0"/>
                  </a:rPr>
                  <a:t>U</a:t>
                </a:r>
                <a:r>
                  <a:rPr lang="en-US" altLang="zh-CN" sz="2800">
                    <a:latin typeface="Times New Roman" panose="02020603050405020304" charset="0"/>
                    <a:ea typeface="宋体" panose="02010600030101010101" pitchFamily="2" charset="-122"/>
                    <a:cs typeface="Times New Roman" panose="02020603050405020304" charset="0"/>
                  </a:rPr>
                  <a:t>=</a:t>
                </a:r>
                <a:r>
                  <a:rPr lang="en-US" altLang="zh-CN" sz="2800" i="1">
                    <a:latin typeface="Times New Roman" panose="02020603050405020304" charset="0"/>
                    <a:ea typeface="宋体" panose="02010600030101010101" pitchFamily="2" charset="-122"/>
                    <a:cs typeface="Times New Roman" panose="02020603050405020304" charset="0"/>
                  </a:rPr>
                  <a:t>E</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当外电路短路时</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𝐼</m:t>
                    </m:r>
                    <m:r>
                      <a:rPr lang="en-US" altLang="zh-CN" sz="2800" i="1" baseline="-25000">
                        <a:latin typeface="Cambria Math" panose="02040503050406030204" charset="0"/>
                        <a:ea typeface="宋体" panose="02010600030101010101" pitchFamily="2" charset="-122"/>
                        <a:cs typeface="Cambria Math" panose="02040503050406030204" charset="0"/>
                      </a:rPr>
                      <m:t>短</m:t>
                    </m:r>
                    <m:r>
                      <a:rPr lang="en-US" altLang="zh-CN" sz="2800" i="1">
                        <a:latin typeface="Cambria Math" panose="02040503050406030204" charset="0"/>
                        <a:ea typeface="宋体" panose="02010600030101010101" pitchFamily="2" charset="-122"/>
                        <a:cs typeface="Cambria Math" panose="02040503050406030204" charset="0"/>
                      </a:rPr>
                      <m:t>=</m:t>
                    </m:r>
                    <m:f>
                      <m:fPr>
                        <m:ctrlPr>
                          <a:rPr lang="en-US" altLang="zh-CN" sz="2800" i="1">
                            <a:latin typeface="Cambria Math" panose="02040503050406030204" charset="0"/>
                            <a:ea typeface="宋体" panose="02010600030101010101" pitchFamily="2" charset="-122"/>
                            <a:cs typeface="Cambria Math" panose="02040503050406030204" charset="0"/>
                          </a:rPr>
                        </m:ctrlPr>
                      </m:fPr>
                      <m:num>
                        <m:r>
                          <a:rPr lang="en-US" altLang="zh-CN" sz="2800" i="1">
                            <a:latin typeface="Cambria Math" panose="02040503050406030204" charset="0"/>
                            <a:ea typeface="宋体" panose="02010600030101010101" pitchFamily="2" charset="-122"/>
                            <a:cs typeface="Cambria Math" panose="02040503050406030204" charset="0"/>
                          </a:rPr>
                          <m:t>𝐸</m:t>
                        </m:r>
                      </m:num>
                      <m:den>
                        <m:r>
                          <a:rPr lang="en-US" altLang="zh-CN" sz="2800" i="1">
                            <a:latin typeface="Cambria Math" panose="02040503050406030204" charset="0"/>
                            <a:ea typeface="宋体" panose="02010600030101010101" pitchFamily="2" charset="-122"/>
                            <a:cs typeface="Cambria Math" panose="02040503050406030204" charset="0"/>
                          </a:rPr>
                          <m:t>𝑟</m:t>
                        </m:r>
                      </m:den>
                    </m:f>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𝑈</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0</m:t>
                    </m:r>
                  </m:oMath>
                </a14:m>
                <a:r>
                  <a:rPr lang="zh-CN" altLang="en-US" sz="2800">
                    <a:latin typeface="Cambria Math" panose="02040503050406030204" charset="0"/>
                    <a:ea typeface="宋体" panose="02010600030101010101" pitchFamily="2" charset="-122"/>
                    <a:cs typeface="Cambria Math" panose="02040503050406030204" charset="0"/>
                  </a:rPr>
                  <a:t>。</a:t>
                </a:r>
                <a:endParaRPr lang="zh-CN" altLang="en-US" sz="2800">
                  <a:latin typeface="Cambria Math" panose="02040503050406030204" charset="0"/>
                  <a:ea typeface="宋体" panose="02010600030101010101" pitchFamily="2" charset="-122"/>
                  <a:cs typeface="Cambria Math" panose="02040503050406030204" charset="0"/>
                </a:endParaRPr>
              </a:p>
            </p:txBody>
          </p:sp>
        </mc:Choice>
        <mc:Fallback>
          <p:sp>
            <p:nvSpPr>
              <p:cNvPr id="31" name="文本框 30"/>
              <p:cNvSpPr txBox="1">
                <a:spLocks noRot="1" noChangeAspect="1" noMove="1" noResize="1" noEditPoints="1" noAdjustHandles="1" noChangeArrowheads="1" noChangeShapeType="1" noTextEdit="1"/>
              </p:cNvSpPr>
              <p:nvPr/>
            </p:nvSpPr>
            <p:spPr>
              <a:xfrm>
                <a:off x="695960" y="753110"/>
                <a:ext cx="10938510" cy="5681980"/>
              </a:xfrm>
              <a:prstGeom prst="rect">
                <a:avLst/>
              </a:prstGeom>
              <a:blipFill rotWithShape="1">
                <a:blip r:embed="rId1"/>
                <a:stretch>
                  <a:fillRect b="-4213"/>
                </a:stretch>
              </a:blipFill>
            </p:spPr>
            <p:txBody>
              <a:bodyPr/>
              <a:lstStyle/>
              <a:p>
                <a:r>
                  <a:rPr lang="zh-CN" altLang="en-US">
                    <a:noFill/>
                  </a:rPr>
                  <a:t> </a:t>
                </a:r>
              </a:p>
            </p:txBody>
          </p:sp>
        </mc:Fallback>
      </mc:AlternateContent>
      <p:pic>
        <p:nvPicPr>
          <p:cNvPr id="1402" name="IM 1402"/>
          <p:cNvPicPr/>
          <p:nvPr/>
        </p:nvPicPr>
        <p:blipFill>
          <a:blip r:embed="rId2"/>
          <a:srcRect r="7562"/>
          <a:stretch>
            <a:fillRect/>
          </a:stretch>
        </p:blipFill>
        <p:spPr>
          <a:xfrm>
            <a:off x="3524885" y="805180"/>
            <a:ext cx="1136650" cy="718820"/>
          </a:xfrm>
          <a:prstGeom prst="rect">
            <a:avLst/>
          </a:prstGeom>
        </p:spPr>
      </p:pic>
      <p:pic>
        <p:nvPicPr>
          <p:cNvPr id="1404" name="IM 1404"/>
          <p:cNvPicPr/>
          <p:nvPr/>
        </p:nvPicPr>
        <p:blipFill>
          <a:blip r:embed="rId3"/>
          <a:stretch>
            <a:fillRect/>
          </a:stretch>
        </p:blipFill>
        <p:spPr>
          <a:xfrm>
            <a:off x="3583940" y="4211955"/>
            <a:ext cx="1832610" cy="668020"/>
          </a:xfrm>
          <a:prstGeom prst="rect">
            <a:avLst/>
          </a:prstGeom>
        </p:spPr>
      </p:pic>
      <p:pic>
        <p:nvPicPr>
          <p:cNvPr id="1406" name="IM 1406"/>
          <p:cNvPicPr/>
          <p:nvPr/>
        </p:nvPicPr>
        <p:blipFill>
          <a:blip r:embed="rId4"/>
          <a:stretch>
            <a:fillRect/>
          </a:stretch>
        </p:blipFill>
        <p:spPr>
          <a:xfrm>
            <a:off x="5848985" y="4291330"/>
            <a:ext cx="1169035" cy="855980"/>
          </a:xfrm>
          <a:prstGeom prst="rect">
            <a:avLst/>
          </a:prstGeom>
        </p:spPr>
      </p:pic>
    </p:spTree>
  </p:cSld>
  <p:clrMapOvr>
    <a:masterClrMapping/>
  </p:clrMapOvr>
  <p:transition spd="med">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829945" y="1348105"/>
                <a:ext cx="10336530" cy="448691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路端电压与电流关系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关系式</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𝑈</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𝐸</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𝐼𝑟</m:t>
                    </m:r>
                  </m:oMath>
                </a14:m>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𝑈</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𝐼</m:t>
                    </m:r>
                  </m:oMath>
                </a14:m>
                <a:r>
                  <a:rPr lang="zh-CN" altLang="en-US" sz="2800">
                    <a:latin typeface="宋体" panose="02010600030101010101" pitchFamily="2" charset="-122"/>
                    <a:ea typeface="宋体" panose="02010600030101010101" pitchFamily="2" charset="-122"/>
                    <a:cs typeface="宋体" panose="02010600030101010101" pitchFamily="2" charset="-122"/>
                  </a:rPr>
                  <a:t>图像如图所示。</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①</a:t>
                </a:r>
                <a:r>
                  <a:rPr lang="zh-CN" altLang="en-US" sz="2800">
                    <a:latin typeface="宋体" panose="02010600030101010101" pitchFamily="2" charset="-122"/>
                    <a:ea typeface="宋体" panose="02010600030101010101" pitchFamily="2" charset="-122"/>
                    <a:cs typeface="宋体" panose="02010600030101010101" pitchFamily="2" charset="-122"/>
                  </a:rPr>
                  <a:t>当电路断路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即</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𝐼</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0</m:t>
                    </m:r>
                  </m:oMath>
                </a14:m>
                <a:r>
                  <a:rPr lang="zh-CN" altLang="en-US" sz="2800">
                    <a:latin typeface="宋体" panose="02010600030101010101" pitchFamily="2" charset="-122"/>
                    <a:ea typeface="宋体" panose="02010600030101010101" pitchFamily="2" charset="-122"/>
                    <a:cs typeface="宋体" panose="02010600030101010101" pitchFamily="2" charset="-122"/>
                  </a:rPr>
                  <a:t>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纵坐标的截距为电源电动势。</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②</a:t>
                </a:r>
                <a:r>
                  <a:rPr lang="zh-CN" altLang="en-US" sz="2800">
                    <a:latin typeface="宋体" panose="02010600030101010101" pitchFamily="2" charset="-122"/>
                    <a:ea typeface="宋体" panose="02010600030101010101" pitchFamily="2" charset="-122"/>
                    <a:cs typeface="宋体" panose="02010600030101010101" pitchFamily="2" charset="-122"/>
                  </a:rPr>
                  <a:t>当外电路短路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即</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𝑈</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0</m:t>
                    </m:r>
                  </m:oMath>
                </a14:m>
                <a:r>
                  <a:rPr lang="zh-CN" altLang="en-US" sz="2800">
                    <a:latin typeface="宋体" panose="02010600030101010101" pitchFamily="2" charset="-122"/>
                    <a:ea typeface="宋体" panose="02010600030101010101" pitchFamily="2" charset="-122"/>
                    <a:cs typeface="宋体" panose="02010600030101010101" pitchFamily="2" charset="-122"/>
                  </a:rPr>
                  <a:t>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横坐标的截距为短路电流。</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③</a:t>
                </a:r>
                <a:r>
                  <a:rPr lang="zh-CN" altLang="en-US" sz="2800">
                    <a:latin typeface="宋体" panose="02010600030101010101" pitchFamily="2" charset="-122"/>
                    <a:ea typeface="宋体" panose="02010600030101010101" pitchFamily="2" charset="-122"/>
                    <a:cs typeface="宋体" panose="02010600030101010101" pitchFamily="2" charset="-122"/>
                  </a:rPr>
                  <a:t>图线的斜率的绝对值为电源的内阻。</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829945" y="1348105"/>
                <a:ext cx="10336530" cy="4486910"/>
              </a:xfrm>
              <a:prstGeom prst="rect">
                <a:avLst/>
              </a:prstGeom>
              <a:blipFill rotWithShape="1">
                <a:blip r:embed="rId1"/>
                <a:stretch>
                  <a:fillRect/>
                </a:stretch>
              </a:blipFill>
            </p:spPr>
            <p:txBody>
              <a:bodyPr/>
              <a:lstStyle/>
              <a:p>
                <a:r>
                  <a:rPr lang="zh-CN" altLang="en-US">
                    <a:noFill/>
                  </a:rPr>
                  <a:t> </a:t>
                </a:r>
              </a:p>
            </p:txBody>
          </p:sp>
        </mc:Fallback>
      </mc:AlternateContent>
      <p:pic>
        <p:nvPicPr>
          <p:cNvPr id="2" name="图片 1"/>
          <p:cNvPicPr>
            <a:picLocks noChangeAspect="1"/>
          </p:cNvPicPr>
          <p:nvPr/>
        </p:nvPicPr>
        <p:blipFill>
          <a:blip r:embed="rId2"/>
          <a:stretch>
            <a:fillRect/>
          </a:stretch>
        </p:blipFill>
        <p:spPr>
          <a:xfrm>
            <a:off x="6991350" y="753110"/>
            <a:ext cx="2610485" cy="2474595"/>
          </a:xfrm>
          <a:prstGeom prst="rect">
            <a:avLst/>
          </a:prstGeom>
        </p:spPr>
      </p:pic>
    </p:spTree>
  </p:cSld>
  <p:clrMapOvr>
    <a:masterClrMapping/>
  </p:clrMapOvr>
  <p:transition spd="med">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659765" y="942975"/>
            <a:ext cx="10972165" cy="521970"/>
          </a:xfrm>
          <a:prstGeom prst="rect">
            <a:avLst/>
          </a:prstGeom>
          <a:noFill/>
        </p:spPr>
        <p:txBody>
          <a:bodyPr wrap="square" rtlCol="0">
            <a:spAutoFit/>
          </a:bodyPr>
          <a:p>
            <a:pPr algn="ctr"/>
            <a:r>
              <a:rPr lang="en-US" altLang="zh-CN" sz="2800">
                <a:latin typeface="黑体" panose="02010609060101010101" charset="-122"/>
                <a:ea typeface="黑体" panose="02010609060101010101" charset="-122"/>
                <a:cs typeface="黑体" panose="02010609060101010101" charset="-122"/>
              </a:rPr>
              <a:t>2026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物理</a:t>
            </a:r>
            <a:r>
              <a:rPr lang="zh-CN" altLang="en-US" sz="2800">
                <a:latin typeface="黑体" panose="02010609060101010101" charset="-122"/>
                <a:ea typeface="黑体" panose="02010609060101010101" charset="-122"/>
                <a:cs typeface="黑体" panose="02010609060101010101" charset="-122"/>
              </a:rPr>
              <a:t>课件</a:t>
            </a:r>
            <a:endParaRPr lang="zh-CN" altLang="en-US" sz="2800">
              <a:latin typeface="黑体" panose="02010609060101010101" charset="-122"/>
              <a:ea typeface="黑体" panose="02010609060101010101" charset="-122"/>
              <a:cs typeface="黑体" panose="02010609060101010101"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rPr>
              <a:t>本课结束</a:t>
            </a:r>
            <a:endPar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4052713" cy="7725192"/>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rPr>
              <a:t>1</a:t>
            </a:r>
            <a:endPar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81355" y="3068320"/>
            <a:ext cx="10875645" cy="1198880"/>
          </a:xfrm>
          <a:prstGeom prst="rect">
            <a:avLst/>
          </a:prstGeom>
        </p:spPr>
        <p:txBody>
          <a:bodyPr wrap="square">
            <a:spAutoFit/>
          </a:bodyPr>
          <a:lstStyle/>
          <a:p>
            <a:pPr algn="ct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rPr>
              <a:t>电流和电阻的认知</a:t>
            </a:r>
            <a:endPar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2146300"/>
            <a:ext cx="10734040" cy="372808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形成条件</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导体中有自由电荷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导体两端存在电压。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标量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电流是标量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正电荷定向移动的方向规定为电流的方向。在外电路中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电流由电源正极到负极</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在内电路中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电流由电源负极到正极。</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626745" y="996315"/>
            <a:ext cx="494665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电流解读</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84860" y="753110"/>
                <a:ext cx="10336530" cy="4994910"/>
              </a:xfrm>
              <a:prstGeom prst="rect">
                <a:avLst/>
              </a:prstGeom>
              <a:noFill/>
            </p:spPr>
            <p:txBody>
              <a:bodyPr wrap="square" rtlCol="0">
                <a:noAutofit/>
              </a:bodyPr>
              <a:p>
                <a:pPr algn="just">
                  <a:lnSpc>
                    <a:spcPct val="2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公式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2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定义公式</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适用于任何电路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𝑄</m:t>
                    </m:r>
                  </m:oMath>
                </a14:m>
                <a:r>
                  <a:rPr lang="zh-CN" altLang="en-US" sz="2800">
                    <a:latin typeface="宋体" panose="02010600030101010101" pitchFamily="2" charset="-122"/>
                    <a:ea typeface="宋体" panose="02010600030101010101" pitchFamily="2" charset="-122"/>
                    <a:cs typeface="宋体" panose="02010600030101010101" pitchFamily="2" charset="-122"/>
                  </a:rPr>
                  <a:t>是某段时间内通过导体横截面的电荷量。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2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微观公式</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𝐼</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𝑛𝑣𝑞𝑆</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适用于任何电路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2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决定公式</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仅适用于金属、电解液</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84860" y="753110"/>
                <a:ext cx="10336530" cy="4994910"/>
              </a:xfrm>
              <a:prstGeom prst="rect">
                <a:avLst/>
              </a:prstGeom>
              <a:blipFill rotWithShape="1">
                <a:blip r:embed="rId1"/>
                <a:stretch>
                  <a:fillRect/>
                </a:stretch>
              </a:blipFill>
            </p:spPr>
            <p:txBody>
              <a:bodyPr/>
              <a:lstStyle/>
              <a:p>
                <a:r>
                  <a:rPr lang="zh-CN" altLang="en-US">
                    <a:noFill/>
                  </a:rPr>
                  <a:t> </a:t>
                </a:r>
              </a:p>
            </p:txBody>
          </p:sp>
        </mc:Fallback>
      </mc:AlternateContent>
      <p:pic>
        <p:nvPicPr>
          <p:cNvPr id="1328" name="IM 1328"/>
          <p:cNvPicPr/>
          <p:nvPr/>
        </p:nvPicPr>
        <p:blipFill>
          <a:blip r:embed="rId2"/>
          <a:srcRect r="10063"/>
          <a:stretch>
            <a:fillRect/>
          </a:stretch>
        </p:blipFill>
        <p:spPr>
          <a:xfrm>
            <a:off x="3713480" y="1940560"/>
            <a:ext cx="880745" cy="641350"/>
          </a:xfrm>
          <a:prstGeom prst="rect">
            <a:avLst/>
          </a:prstGeom>
        </p:spPr>
      </p:pic>
      <p:pic>
        <p:nvPicPr>
          <p:cNvPr id="1430" name="IM 1430"/>
          <p:cNvPicPr/>
          <p:nvPr/>
        </p:nvPicPr>
        <p:blipFill>
          <a:blip r:embed="rId3"/>
          <a:srcRect r="8895" b="-27655"/>
          <a:stretch>
            <a:fillRect/>
          </a:stretch>
        </p:blipFill>
        <p:spPr>
          <a:xfrm>
            <a:off x="3616960" y="4470400"/>
            <a:ext cx="902335" cy="808355"/>
          </a:xfrm>
          <a:prstGeom prst="rect">
            <a:avLst/>
          </a:prstGeom>
        </p:spPr>
      </p:pic>
    </p:spTree>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375456" y="-406518"/>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2276475"/>
            <a:ext cx="10336530" cy="3876040"/>
          </a:xfrm>
          <a:prstGeom prst="rect">
            <a:avLst/>
          </a:prstGeom>
          <a:noFill/>
        </p:spPr>
        <p:txBody>
          <a:bodyPr wrap="square" rtlCol="0">
            <a:noAutofit/>
          </a:bodyPr>
          <a:p>
            <a:pPr algn="just">
              <a:lnSpc>
                <a:spcPct val="125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673100" y="250190"/>
            <a:ext cx="566674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电阻解读</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1"/>
          <a:stretch>
            <a:fillRect/>
          </a:stretch>
        </p:blipFill>
        <p:spPr>
          <a:xfrm>
            <a:off x="784860" y="1624330"/>
            <a:ext cx="10641965" cy="4887595"/>
          </a:xfrm>
          <a:prstGeom prst="rect">
            <a:avLst/>
          </a:prstGeom>
        </p:spPr>
      </p:pic>
      <p:sp>
        <p:nvSpPr>
          <p:cNvPr id="4" name="文本框 3"/>
          <p:cNvSpPr txBox="1"/>
          <p:nvPr/>
        </p:nvSpPr>
        <p:spPr>
          <a:xfrm>
            <a:off x="728980" y="798195"/>
            <a:ext cx="10734040" cy="71247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电阻定义式和决定式的比较。</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442595" y="1071880"/>
                <a:ext cx="11306810" cy="544004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计算公式</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物理意义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反映导体的导电性能。</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决定因素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电阻率与电阻阻值无直接关系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即电阻大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电阻率不一定大。</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在温度一定的条件下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导体的电阻大小由长度、横截面积及材料决定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与电压、电流无关。</a:t>
                </a: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若考虑温度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导体的电阻率会随着温度的变化而变化。</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变形问题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导体的电阻率不变。</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导体的体积不变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由</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𝑉</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𝐿𝑆</m:t>
                    </m:r>
                  </m:oMath>
                </a14:m>
                <a:r>
                  <a:rPr lang="zh-CN" altLang="en-US" sz="2800">
                    <a:latin typeface="宋体" panose="02010600030101010101" pitchFamily="2" charset="-122"/>
                    <a:ea typeface="宋体" panose="02010600030101010101" pitchFamily="2" charset="-122"/>
                    <a:cs typeface="宋体" panose="02010600030101010101" pitchFamily="2" charset="-122"/>
                  </a:rPr>
                  <a:t>可知</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𝐿</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与</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𝑆</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成反比。</a:t>
                </a: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在</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𝐿</m:t>
                    </m:r>
                    <m:r>
                      <a:rPr lang="en-US" altLang="zh-CN" sz="2800" i="1">
                        <a:latin typeface="Cambria Math" panose="02040503050406030204" charset="0"/>
                        <a:ea typeface="宋体" panose="02010600030101010101" pitchFamily="2" charset="-122"/>
                        <a:cs typeface="Cambria Math" panose="02040503050406030204" charset="0"/>
                      </a:rPr>
                      <m:t>、</m:t>
                    </m:r>
                  </m:oMath>
                </a14:m>
                <a:r>
                  <a:rPr lang="en-US" altLang="zh-CN" sz="2800">
                    <a:latin typeface="宋体" panose="02010600030101010101" pitchFamily="2" charset="-122"/>
                    <a:ea typeface="宋体" panose="02010600030101010101" pitchFamily="2" charset="-122"/>
                    <a:cs typeface="宋体" panose="02010600030101010101" pitchFamily="2" charset="-122"/>
                  </a:rPr>
                  <a:t>S</a:t>
                </a:r>
                <a:r>
                  <a:rPr lang="zh-CN" altLang="en-US" sz="2800">
                    <a:latin typeface="宋体" panose="02010600030101010101" pitchFamily="2" charset="-122"/>
                    <a:ea typeface="宋体" panose="02010600030101010101" pitchFamily="2" charset="-122"/>
                    <a:cs typeface="宋体" panose="02010600030101010101" pitchFamily="2" charset="-122"/>
                  </a:rPr>
                  <a:t>都确定之后</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应用电阻定律</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求解。</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442595" y="1071880"/>
                <a:ext cx="11306810" cy="5440045"/>
              </a:xfrm>
              <a:prstGeom prst="rect">
                <a:avLst/>
              </a:prstGeom>
              <a:blipFill rotWithShape="1">
                <a:blip r:embed="rId1"/>
                <a:stretch>
                  <a:fillRect r="-163"/>
                </a:stretch>
              </a:blipFill>
            </p:spPr>
            <p:txBody>
              <a:bodyPr/>
              <a:lstStyle/>
              <a:p>
                <a:r>
                  <a:rPr lang="zh-CN" altLang="en-US">
                    <a:noFill/>
                  </a:rPr>
                  <a:t> </a:t>
                </a:r>
              </a:p>
            </p:txBody>
          </p:sp>
        </mc:Fallback>
      </mc:AlternateContent>
      <p:sp>
        <p:nvSpPr>
          <p:cNvPr id="32" name="文本框 31"/>
          <p:cNvSpPr txBox="1"/>
          <p:nvPr/>
        </p:nvSpPr>
        <p:spPr>
          <a:xfrm>
            <a:off x="568960" y="341630"/>
            <a:ext cx="493204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电阻率解读</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1344" name="IM 1344"/>
          <p:cNvPicPr/>
          <p:nvPr/>
        </p:nvPicPr>
        <p:blipFill>
          <a:blip r:embed="rId2"/>
          <a:stretch>
            <a:fillRect/>
          </a:stretch>
        </p:blipFill>
        <p:spPr>
          <a:xfrm>
            <a:off x="3115310" y="1149350"/>
            <a:ext cx="1096645" cy="610870"/>
          </a:xfrm>
          <a:prstGeom prst="rect">
            <a:avLst/>
          </a:prstGeom>
        </p:spPr>
      </p:pic>
      <p:pic>
        <p:nvPicPr>
          <p:cNvPr id="1346" name="IM 1346"/>
          <p:cNvPicPr/>
          <p:nvPr/>
        </p:nvPicPr>
        <p:blipFill>
          <a:blip r:embed="rId3"/>
          <a:stretch>
            <a:fillRect/>
          </a:stretch>
        </p:blipFill>
        <p:spPr>
          <a:xfrm>
            <a:off x="9576435" y="5680710"/>
            <a:ext cx="1054735" cy="606425"/>
          </a:xfrm>
          <a:prstGeom prst="rect">
            <a:avLst/>
          </a:prstGeom>
        </p:spPr>
      </p:pic>
    </p:spTree>
  </p:cSld>
  <p:clrMapOvr>
    <a:masterClrMapping/>
  </p:clrMapOvr>
  <p:transition spd="med">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1804670"/>
            <a:ext cx="10336530" cy="387604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部分电路的欧姆定律。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定律内容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导体中的电流跟导体两端的电压成正比</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跟导体的电阻成反比。</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表达公式</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适用范围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金属导电和电解液导电</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对气体导电不适用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纯电阻电路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不含电动机、电解槽等的电路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726440" y="753110"/>
            <a:ext cx="566674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伏安特性曲线</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1348" name="IM 1348"/>
          <p:cNvPicPr/>
          <p:nvPr/>
        </p:nvPicPr>
        <p:blipFill>
          <a:blip r:embed="rId1"/>
          <a:stretch>
            <a:fillRect/>
          </a:stretch>
        </p:blipFill>
        <p:spPr>
          <a:xfrm>
            <a:off x="3561715" y="3880485"/>
            <a:ext cx="862330" cy="580390"/>
          </a:xfrm>
          <a:prstGeom prst="rect">
            <a:avLst/>
          </a:prstGeom>
        </p:spPr>
      </p:pic>
    </p:spTree>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560705" y="281940"/>
                <a:ext cx="10958195" cy="5895975"/>
              </a:xfrm>
              <a:prstGeom prst="rect">
                <a:avLst/>
              </a:prstGeom>
              <a:noFill/>
            </p:spPr>
            <p:txBody>
              <a:bodyPr wrap="square" rtlCol="0">
                <a:noAutofit/>
              </a:bodyPr>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导体的伏安特性曲线</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伏安特性曲线的定义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在实际应用中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常用纵坐标表示</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𝐼</m:t>
                    </m:r>
                    <m:r>
                      <a:rPr lang="en-US" altLang="zh-CN" sz="2800" i="1">
                        <a:latin typeface="Cambria Math" panose="02040503050406030204" charset="0"/>
                        <a:ea typeface="宋体" panose="02010600030101010101" pitchFamily="2" charset="-122"/>
                        <a:cs typeface="Cambria Math" panose="02040503050406030204" charset="0"/>
                      </a:rPr>
                      <m:t> </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横坐标表示</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𝑈</m:t>
                    </m:r>
                    <m:r>
                      <a:rPr lang="en-US" altLang="zh-CN" sz="2800" i="1">
                        <a:latin typeface="Cambria Math" panose="02040503050406030204" charset="0"/>
                        <a:ea typeface="宋体" panose="02010600030101010101" pitchFamily="2" charset="-122"/>
                        <a:cs typeface="Cambria Math" panose="02040503050406030204" charset="0"/>
                      </a:rPr>
                      <m:t> </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这样画出的</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𝐼</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𝑈</m:t>
                    </m:r>
                  </m:oMath>
                </a14:m>
                <a:r>
                  <a:rPr lang="zh-CN" altLang="en-US" sz="2800">
                    <a:latin typeface="宋体" panose="02010600030101010101" pitchFamily="2" charset="-122"/>
                    <a:ea typeface="宋体" panose="02010600030101010101" pitchFamily="2" charset="-122"/>
                    <a:cs typeface="宋体" panose="02010600030101010101" pitchFamily="2" charset="-122"/>
                  </a:rPr>
                  <a:t>图像叫作导体的伏安特性曲线。</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线性元件和非线性元件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金属导体在温度没有显著变化时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电阻几乎是不变的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它的伏安特性曲线是直线</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具有这种伏安特性的电学元件叫作线性元件。反之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叫作非线性元件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例如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气体和半导体</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。图</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甲</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为线性元件的伏安特性曲线</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图</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乙</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为非线性元件的伏安特性曲线。</a:t>
                </a:r>
                <a:endParaRPr 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560705" y="281940"/>
                <a:ext cx="10958195" cy="5895975"/>
              </a:xfrm>
              <a:prstGeom prst="rect">
                <a:avLst/>
              </a:prstGeom>
              <a:blipFill rotWithShape="1">
                <a:blip r:embed="rId1"/>
                <a:stretch>
                  <a:fillRect/>
                </a:stretch>
              </a:blipFill>
            </p:spPr>
            <p:txBody>
              <a:bodyPr/>
              <a:lstStyle/>
              <a:p>
                <a:r>
                  <a:rPr lang="zh-CN" altLang="en-US">
                    <a:noFill/>
                  </a:rPr>
                  <a:t> </a:t>
                </a:r>
              </a:p>
            </p:txBody>
          </p:sp>
        </mc:Fallback>
      </mc:AlternateContent>
      <p:pic>
        <p:nvPicPr>
          <p:cNvPr id="2" name="图片 1"/>
          <p:cNvPicPr>
            <a:picLocks noChangeAspect="1"/>
          </p:cNvPicPr>
          <p:nvPr/>
        </p:nvPicPr>
        <p:blipFill>
          <a:blip r:embed="rId2"/>
          <a:stretch>
            <a:fillRect/>
          </a:stretch>
        </p:blipFill>
        <p:spPr>
          <a:xfrm>
            <a:off x="3314700" y="4319270"/>
            <a:ext cx="1878965" cy="1858645"/>
          </a:xfrm>
          <a:prstGeom prst="rect">
            <a:avLst/>
          </a:prstGeom>
        </p:spPr>
      </p:pic>
      <p:pic>
        <p:nvPicPr>
          <p:cNvPr id="3" name="图片 2"/>
          <p:cNvPicPr>
            <a:picLocks noChangeAspect="1"/>
          </p:cNvPicPr>
          <p:nvPr/>
        </p:nvPicPr>
        <p:blipFill>
          <a:blip r:embed="rId3"/>
          <a:stretch>
            <a:fillRect/>
          </a:stretch>
        </p:blipFill>
        <p:spPr>
          <a:xfrm>
            <a:off x="6555105" y="4319270"/>
            <a:ext cx="1840865" cy="1821180"/>
          </a:xfrm>
          <a:prstGeom prst="rect">
            <a:avLst/>
          </a:prstGeom>
        </p:spPr>
      </p:pic>
      <p:sp>
        <p:nvSpPr>
          <p:cNvPr id="4" name="文本框 3"/>
          <p:cNvSpPr txBox="1"/>
          <p:nvPr/>
        </p:nvSpPr>
        <p:spPr>
          <a:xfrm>
            <a:off x="3709670" y="6215380"/>
            <a:ext cx="1088390" cy="521970"/>
          </a:xfrm>
          <a:prstGeom prst="rect">
            <a:avLst/>
          </a:prstGeom>
          <a:noFill/>
        </p:spPr>
        <p:txBody>
          <a:bodyPr wrap="square" rtlCol="0">
            <a:spAutoFit/>
          </a:bodyPr>
          <a:p>
            <a:r>
              <a:rPr lang="zh-CN" altLang="en-US" sz="2800">
                <a:latin typeface="宋体" panose="02010600030101010101" pitchFamily="2" charset="-122"/>
                <a:ea typeface="宋体" panose="02010600030101010101" pitchFamily="2" charset="-122"/>
                <a:cs typeface="宋体" panose="02010600030101010101" pitchFamily="2" charset="-122"/>
                <a:sym typeface="+mn-ea"/>
              </a:rPr>
              <a:t>（甲）</a:t>
            </a:r>
            <a:r>
              <a:rPr lang="en-US" altLang="zh-CN">
                <a:latin typeface="宋体" panose="02010600030101010101" pitchFamily="2" charset="-122"/>
                <a:ea typeface="宋体" panose="02010600030101010101" pitchFamily="2" charset="-122"/>
                <a:cs typeface="宋体" panose="02010600030101010101" pitchFamily="2" charset="-122"/>
                <a:sym typeface="+mn-ea"/>
              </a:rPr>
              <a:t> </a:t>
            </a:r>
            <a:endParaRPr lang="zh-CN" altLang="en-US"/>
          </a:p>
        </p:txBody>
      </p:sp>
      <p:sp>
        <p:nvSpPr>
          <p:cNvPr id="5" name="文本框 4"/>
          <p:cNvSpPr txBox="1"/>
          <p:nvPr/>
        </p:nvSpPr>
        <p:spPr>
          <a:xfrm>
            <a:off x="6871970" y="6215380"/>
            <a:ext cx="1088390" cy="521970"/>
          </a:xfrm>
          <a:prstGeom prst="rect">
            <a:avLst/>
          </a:prstGeom>
          <a:noFill/>
        </p:spPr>
        <p:txBody>
          <a:bodyPr wrap="square" rtlCol="0">
            <a:spAutoFit/>
          </a:bodyPr>
          <a:p>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乙）</a:t>
            </a:r>
            <a:r>
              <a:rPr lang="en-US" altLang="zh-CN">
                <a:latin typeface="宋体" panose="02010600030101010101" pitchFamily="2" charset="-122"/>
                <a:ea typeface="宋体" panose="02010600030101010101" pitchFamily="2" charset="-122"/>
                <a:cs typeface="宋体" panose="02010600030101010101" pitchFamily="2" charset="-122"/>
                <a:sym typeface="+mn-ea"/>
              </a:rPr>
              <a:t> </a:t>
            </a:r>
            <a:endParaRPr lang="zh-CN" altLang="en-US"/>
          </a:p>
        </p:txBody>
      </p:sp>
    </p:spTree>
  </p:cSld>
  <p:clrMapOvr>
    <a:masterClrMapping/>
  </p:clrMapOvr>
  <p:transition spd="med">
    <p:pull/>
  </p:transition>
  <p:timing>
    <p:tnLst>
      <p:par>
        <p:cTn id="1" dur="indefinite" restart="never" nodeType="tmRoot"/>
      </p:par>
    </p:tnLst>
  </p:timing>
</p:sld>
</file>

<file path=ppt/tags/tag1.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2.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3.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4.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5.xml><?xml version="1.0" encoding="utf-8"?>
<p:tagLst xmlns:p="http://schemas.openxmlformats.org/presentationml/2006/main">
  <p:tag name="resource_record_key" val="{&quot;13&quot;:[4563121,4663482,20481688,4364912,4364878],&quot;71&quot;:[7623568006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自定义设计方案">
  <a:themeElements>
    <a:clrScheme name="">
      <a:dk1>
        <a:srgbClr val="000000"/>
      </a:dk1>
      <a:lt1>
        <a:srgbClr val="FFFFFF"/>
      </a:lt1>
      <a:dk2>
        <a:srgbClr val="352011"/>
      </a:dk2>
      <a:lt2>
        <a:srgbClr val="FCF8F5"/>
      </a:lt2>
      <a:accent1>
        <a:srgbClr val="B27554"/>
      </a:accent1>
      <a:accent2>
        <a:srgbClr val="D4A07B"/>
      </a:accent2>
      <a:accent3>
        <a:srgbClr val="B66E5E"/>
      </a:accent3>
      <a:accent4>
        <a:srgbClr val="D4957B"/>
      </a:accent4>
      <a:accent5>
        <a:srgbClr val="B48B55"/>
      </a:accent5>
      <a:accent6>
        <a:srgbClr val="CCAE76"/>
      </a:accent6>
      <a:hlink>
        <a:srgbClr val="0026E5"/>
      </a:hlink>
      <a:folHlink>
        <a:srgbClr val="7E1FA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2945</Words>
  <Application>WPS 演示</Application>
  <PresentationFormat>宽屏</PresentationFormat>
  <Paragraphs>152</Paragraphs>
  <Slides>25</Slides>
  <Notes>11</Notes>
  <HiddenSlides>0</HiddenSlides>
  <MMClips>0</MMClips>
  <ScaleCrop>false</ScaleCrop>
  <HeadingPairs>
    <vt:vector size="6" baseType="variant">
      <vt:variant>
        <vt:lpstr>已用的字体</vt:lpstr>
      </vt:variant>
      <vt:variant>
        <vt:i4>12</vt:i4>
      </vt:variant>
      <vt:variant>
        <vt:lpstr>主题</vt:lpstr>
      </vt:variant>
      <vt:variant>
        <vt:i4>8</vt:i4>
      </vt:variant>
      <vt:variant>
        <vt:lpstr>幻灯片标题</vt:lpstr>
      </vt:variant>
      <vt:variant>
        <vt:i4>25</vt:i4>
      </vt:variant>
    </vt:vector>
  </HeadingPairs>
  <TitlesOfParts>
    <vt:vector size="45" baseType="lpstr">
      <vt:lpstr>Arial</vt:lpstr>
      <vt:lpstr>宋体</vt:lpstr>
      <vt:lpstr>Wingdings</vt:lpstr>
      <vt:lpstr>微软雅黑</vt:lpstr>
      <vt:lpstr>方正粗黑宋简体</vt:lpstr>
      <vt:lpstr>黑体</vt:lpstr>
      <vt:lpstr>Cambria Math</vt:lpstr>
      <vt:lpstr>Arial Unicode MS</vt:lpstr>
      <vt:lpstr>等线</vt:lpstr>
      <vt:lpstr>Times New Roman</vt:lpstr>
      <vt:lpstr>等线 Light</vt:lpstr>
      <vt:lpstr>Calibri</vt:lpstr>
      <vt:lpstr>Office 主题​​</vt:lpstr>
      <vt:lpstr>自定义设计方案</vt:lpstr>
      <vt:lpstr>1_自定义设计方案</vt:lpstr>
      <vt:lpstr>2_自定义设计方案</vt:lpstr>
      <vt:lpstr>3_自定义设计方案</vt:lpstr>
      <vt:lpstr>4_自定义设计方案</vt:lpstr>
      <vt:lpstr>5_自定义设计方案</vt:lpstr>
      <vt:lpstr>6_自定义设计方案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Liu Yuffa</dc:creator>
  <cp:lastModifiedBy>往来无痕</cp:lastModifiedBy>
  <cp:revision>81</cp:revision>
  <dcterms:created xsi:type="dcterms:W3CDTF">2020-06-07T04:28:00Z</dcterms:created>
  <dcterms:modified xsi:type="dcterms:W3CDTF">2026-03-12T08:03:31Z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2052-12.1.0.25225</vt:lpwstr>
  </property>
  <property fmtid="{D5CDD505-2E9C-101B-9397-08002B2CF9AE}" pid="3" name="KSOTemplateUUID">
    <vt:lpwstr>v1.0_mb_Qt8qMb90gXcOVg455GySpw==</vt:lpwstr>
  </property>
  <property fmtid="{D5CDD505-2E9C-101B-9397-08002B2CF9AE}" pid="4" name="ICV">
    <vt:lpwstr>FFD2A86B8F954FF1ADED2D9DBBFE6862_13</vt:lpwstr>
  </property>
</Properties>
</file>